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58" r:id="rId2"/>
    <p:sldId id="436" r:id="rId3"/>
    <p:sldId id="464" r:id="rId4"/>
    <p:sldId id="465" r:id="rId5"/>
    <p:sldId id="467" r:id="rId6"/>
    <p:sldId id="468" r:id="rId7"/>
    <p:sldId id="473" r:id="rId8"/>
    <p:sldId id="470" r:id="rId9"/>
    <p:sldId id="474" r:id="rId10"/>
    <p:sldId id="472" r:id="rId11"/>
    <p:sldId id="471" r:id="rId12"/>
  </p:sldIdLst>
  <p:sldSz cx="12192000" cy="6858000"/>
  <p:notesSz cx="7102475" cy="102330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4FE444-A9D5-45D3-B622-E95122427888}" v="540" dt="2023-05-30T10:42:41.1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66" autoAdjust="0"/>
    <p:restoredTop sz="94660"/>
  </p:normalViewPr>
  <p:slideViewPr>
    <p:cSldViewPr snapToGrid="0">
      <p:cViewPr varScale="1">
        <p:scale>
          <a:sx n="82" d="100"/>
          <a:sy n="82" d="100"/>
        </p:scale>
        <p:origin x="638" y="72"/>
      </p:cViewPr>
      <p:guideLst>
        <p:guide orient="horz" pos="799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513428"/>
          </a:xfrm>
          <a:prstGeom prst="rect">
            <a:avLst/>
          </a:prstGeom>
        </p:spPr>
        <p:txBody>
          <a:bodyPr vert="horz" lIns="99051" tIns="49526" rIns="99051" bIns="49526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513428"/>
          </a:xfrm>
          <a:prstGeom prst="rect">
            <a:avLst/>
          </a:prstGeom>
        </p:spPr>
        <p:txBody>
          <a:bodyPr vert="horz" lIns="99051" tIns="49526" rIns="99051" bIns="49526" rtlCol="0"/>
          <a:lstStyle>
            <a:lvl1pPr algn="r">
              <a:defRPr sz="1300"/>
            </a:lvl1pPr>
          </a:lstStyle>
          <a:p>
            <a:fld id="{D2A6E310-CB6B-47DE-A930-E24C66752795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7938"/>
            <a:ext cx="6143625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1" tIns="49526" rIns="99051" bIns="49526" rtlCol="0" anchor="ctr"/>
          <a:lstStyle/>
          <a:p>
            <a:endParaRPr lang="en-GB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9051" tIns="49526" rIns="99051" bIns="49526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1" y="9719602"/>
            <a:ext cx="3077739" cy="513427"/>
          </a:xfrm>
          <a:prstGeom prst="rect">
            <a:avLst/>
          </a:prstGeom>
        </p:spPr>
        <p:txBody>
          <a:bodyPr vert="horz" lIns="99051" tIns="49526" rIns="99051" bIns="49526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4023093" y="9719602"/>
            <a:ext cx="3077739" cy="513427"/>
          </a:xfrm>
          <a:prstGeom prst="rect">
            <a:avLst/>
          </a:prstGeom>
        </p:spPr>
        <p:txBody>
          <a:bodyPr vert="horz" lIns="99051" tIns="49526" rIns="99051" bIns="49526" rtlCol="0" anchor="b"/>
          <a:lstStyle>
            <a:lvl1pPr algn="r">
              <a:defRPr sz="1300"/>
            </a:lvl1pPr>
          </a:lstStyle>
          <a:p>
            <a:fld id="{38AC78F2-E534-4C30-8B18-09223BF06F8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58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/>
          </a:p>
        </p:txBody>
      </p:sp>
      <p:sp>
        <p:nvSpPr>
          <p:cNvPr id="8196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04793" indent="-309536"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38141" indent="-247628"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33398" indent="-247628"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28655" indent="-247628"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23911" indent="-247628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19169" indent="-247628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714425" indent="-247628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209682" indent="-247628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D4F5A36-EB1A-4D79-B6D2-66949227F1D5}" type="slidenum">
              <a:rPr lang="pt-PT" altLang="pt-PT" sz="1400" i="0">
                <a:solidFill>
                  <a:schemeClr val="tx1"/>
                </a:solidFill>
              </a:rPr>
              <a:pPr/>
              <a:t>1</a:t>
            </a:fld>
            <a:endParaRPr lang="pt-PT" altLang="pt-PT" sz="14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1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804793" indent="-309536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38141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733398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228655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723911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219169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714425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209682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3EB9CE4-3001-4951-AF20-B077784DF5C3}" type="slidenum">
              <a:rPr lang="en-US" sz="1300">
                <a:solidFill>
                  <a:srgbClr val="000000"/>
                </a:solidFill>
              </a:rPr>
              <a:pPr/>
              <a:t>2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242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2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t-PT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789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Marcador de Posição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/>
          </a:p>
        </p:txBody>
      </p:sp>
      <p:sp>
        <p:nvSpPr>
          <p:cNvPr id="8196" name="Marcador de Posição do Número do Diapositivo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804793" indent="-309536"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238141" indent="-247628"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733398" indent="-247628"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228655" indent="-247628"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723911" indent="-247628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219169" indent="-247628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714425" indent="-247628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209682" indent="-247628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D4F5A36-EB1A-4D79-B6D2-66949227F1D5}" type="slidenum">
              <a:rPr lang="pt-PT" altLang="pt-PT" sz="1400" i="0">
                <a:solidFill>
                  <a:schemeClr val="tx1"/>
                </a:solidFill>
              </a:rPr>
              <a:pPr/>
              <a:t>12</a:t>
            </a:fld>
            <a:endParaRPr lang="pt-PT" altLang="pt-PT" sz="14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2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804793" indent="-309536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38141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733398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228655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723911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219169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714425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209682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3EB9CE4-3001-4951-AF20-B077784DF5C3}" type="slidenum">
              <a:rPr lang="en-US" sz="1300">
                <a:solidFill>
                  <a:srgbClr val="000000"/>
                </a:solidFill>
              </a:rPr>
              <a:pPr/>
              <a:t>4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242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t-PT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581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804793" indent="-309536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38141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733398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228655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723911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219169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714425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209682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3EB9CE4-3001-4951-AF20-B077784DF5C3}" type="slidenum">
              <a:rPr lang="en-US" sz="1300">
                <a:solidFill>
                  <a:srgbClr val="000000"/>
                </a:solidFill>
              </a:rPr>
              <a:pPr/>
              <a:t>5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242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t-PT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029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804793" indent="-309536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38141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733398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228655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723911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219169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714425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209682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3EB9CE4-3001-4951-AF20-B077784DF5C3}" type="slidenum">
              <a:rPr lang="en-US" sz="1300">
                <a:solidFill>
                  <a:srgbClr val="000000"/>
                </a:solidFill>
              </a:rPr>
              <a:pPr/>
              <a:t>6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242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2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t-PT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866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804793" indent="-309536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38141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733398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228655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723911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219169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714425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209682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3EB9CE4-3001-4951-AF20-B077784DF5C3}" type="slidenum">
              <a:rPr lang="en-US" sz="1300">
                <a:solidFill>
                  <a:srgbClr val="000000"/>
                </a:solidFill>
              </a:rPr>
              <a:pPr/>
              <a:t>7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242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t-PT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613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804793" indent="-309536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38141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733398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228655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723911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219169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714425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209682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3EB9CE4-3001-4951-AF20-B077784DF5C3}" type="slidenum">
              <a:rPr lang="en-US" sz="1300">
                <a:solidFill>
                  <a:srgbClr val="000000"/>
                </a:solidFill>
              </a:rPr>
              <a:pPr/>
              <a:t>8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242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2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t-PT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22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804793" indent="-309536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38141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733398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228655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723911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219169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714425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209682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3EB9CE4-3001-4951-AF20-B077784DF5C3}" type="slidenum">
              <a:rPr lang="en-US" sz="1300">
                <a:solidFill>
                  <a:srgbClr val="000000"/>
                </a:solidFill>
              </a:rPr>
              <a:pPr/>
              <a:t>9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242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t-PT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916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804793" indent="-309536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38141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733398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228655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723911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219169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714425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209682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3EB9CE4-3001-4951-AF20-B077784DF5C3}" type="slidenum">
              <a:rPr lang="en-US" sz="1300">
                <a:solidFill>
                  <a:srgbClr val="000000"/>
                </a:solidFill>
              </a:rPr>
              <a:pPr/>
              <a:t>10</a:t>
            </a:fld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242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2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t-PT" dirty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563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804793" indent="-309536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238141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733398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228655" indent="-247628"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723911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3219169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714425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4209682" indent="-24762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3EB9CE4-3001-4951-AF20-B077784DF5C3}" type="slidenum">
              <a:rPr lang="en-US" sz="1300">
                <a:solidFill>
                  <a:srgbClr val="000000"/>
                </a:solidFill>
              </a:rPr>
              <a:pPr/>
              <a:t>11</a:t>
            </a:fld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242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t-PT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218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B12FBF-1AC7-A5BF-D131-3CFDC84D6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1031B2-623B-34F8-F9A7-A84AA162D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603C5A4-0BA7-3993-642A-7F2C69056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06E7-08B9-4DD7-BFAA-F9FD9AECC77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0FBEFF5-B0F6-02F5-49B6-622D1CDB0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F5111FF-1E8D-C9CB-14C9-3662B4B1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F23C-3A75-42B2-A999-E2C3090EEE6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002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77B30-5A11-450E-A35A-EE5D499DA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A07DF92-1E39-1691-F9DF-A2386E7D8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442D378-6FA8-2DFD-F9DC-B2EBEAEBB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06E7-08B9-4DD7-BFAA-F9FD9AECC77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F80DB59-58E4-B555-C364-E59CA2912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24C8854-4CC6-5D27-AA75-F53267B27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F23C-3A75-42B2-A999-E2C3090EEE6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523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C23EAB-0513-124C-21FC-797C08BBF0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1E5B5598-5774-AC59-0F9D-0CD405F0C2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67744F2-BD5B-A084-CEDD-18FDD28A4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06E7-08B9-4DD7-BFAA-F9FD9AECC77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B7A108F-5C10-9F2A-A091-B12864B1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6463DE-D7A3-35B9-3AB1-2959E7FA6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F23C-3A75-42B2-A999-E2C3090EEE6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855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7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850">
        <p:fade/>
      </p:transition>
    </mc:Choice>
    <mc:Fallback xmlns="">
      <p:transition spd="med" advClick="0" advTm="785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99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D37633-BA76-AB3C-0815-C5B75DBA0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2E3552E-94FF-C7DB-F6D8-C64AA0709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48248AC-849C-D9C7-AC37-6D240CB25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06E7-08B9-4DD7-BFAA-F9FD9AECC77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132B335-1EBF-7FE1-869B-0C0E088D6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D676F5A-B49B-B1AE-4BAA-A2D42A13C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F23C-3A75-42B2-A999-E2C3090EEE6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13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3DAE9-4293-878C-1AC5-9427E2BEA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6222992-BF52-AE90-99EF-D833420F3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C5A414A-9183-A9F6-AB88-7164C08BF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06E7-08B9-4DD7-BFAA-F9FD9AECC77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B4448A6-59C1-C53B-A2F9-2BEEFE161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7700BAB-9C7B-78E6-F22A-B391DF9D5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F23C-3A75-42B2-A999-E2C3090EEE6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62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F8600-F5E0-B5A9-5A96-BE08CD8CE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65FAF89-35D5-2FFE-99F4-152F1A200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B111C28D-DE89-C199-385D-FC78F205E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391F8344-081A-DA34-315F-5825DC8EB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06E7-08B9-4DD7-BFAA-F9FD9AECC77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9148153-7095-AEDE-9FBF-AA8948C29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B1FFCBE-891A-0FD1-E2A1-9DCFB6EC0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F23C-3A75-42B2-A999-E2C3090EEE6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947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6E4E3B-9E10-FBD7-1F78-71FA17E5A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F0874D6-72F9-354E-1066-00368AB11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D386C8C-D746-8DAE-0F56-5C0272E3B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896F41D4-2A10-6897-B477-E446AB045D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9DBF479-AB50-D384-87E5-15036199D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37806BA8-ACCC-F12C-06BF-0AEB1364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06E7-08B9-4DD7-BFAA-F9FD9AECC77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0BAFB7FD-068E-9AA9-6489-69D4F72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B68C646B-EA54-EB1E-CD94-D18C87EA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F23C-3A75-42B2-A999-E2C3090EEE6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44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7931A-F18B-D27E-9C20-41B345D4D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6C544B9-E0BC-14F4-40ED-8ADC524D0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06E7-08B9-4DD7-BFAA-F9FD9AECC77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09A4F1D-FD26-121D-9DC7-9B8AFCB60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85BB1C2D-CF36-B6FA-2EF0-4B975FE5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F23C-3A75-42B2-A999-E2C3090EEE6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08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FA7A461A-92C6-7772-49CE-438A9BDDE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06E7-08B9-4DD7-BFAA-F9FD9AECC77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E97F178-C5F6-F6D1-5741-77BE2AD5A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1CF0B7F-AE41-857C-6B6F-70938AB14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F23C-3A75-42B2-A999-E2C3090EEE6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64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863D7C-ED74-731F-C406-0B7F3D81F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39DFCA5-C186-5756-13AE-942205D0E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64ED4DEA-FA99-CCA6-1A4C-FE7FB5E98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F4D8566-DD3D-0BF7-952A-8182C727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06E7-08B9-4DD7-BFAA-F9FD9AECC77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E9240332-B576-3AEE-4D71-6209DB4A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AE3DD82-0000-4942-1633-24346A82A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F23C-3A75-42B2-A999-E2C3090EEE6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232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3C2A1A-BDC2-7274-3EB3-439489E99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6C91B67-7C70-AD57-0D15-A0E0AE4269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0BFA24F-9352-6B32-DE8E-ABF92494E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CCA50BE-C37F-4B32-ED73-98F92C35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06E7-08B9-4DD7-BFAA-F9FD9AECC77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58F0CFA-A85A-DFEC-29ED-B75DFCA70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35934F-2DE1-8805-1C0B-BAC2743E5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F23C-3A75-42B2-A999-E2C3090EEE6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746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8B420DB0-A4F7-FDF8-CCF2-DA2452B01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GB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72658D4-E49C-8254-2190-69762802A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ADCA6A1-1EEF-D251-7656-D0E9F9F34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806E7-08B9-4DD7-BFAA-F9FD9AECC779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413CDEB-7DAA-F28A-1FE3-AB117870F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E13AB25-D080-A5B3-01C7-26227BF6F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9F23C-3A75-42B2-A999-E2C3090EEE69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emf"/><Relationship Id="rId5" Type="http://schemas.openxmlformats.org/officeDocument/2006/relationships/image" Target="../media/image2.em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hyperlink" Target="https://www.erse.pt/atividade/regulacao/tarifas-e-precos-eletricidade/#periodos-horario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emf"/><Relationship Id="rId5" Type="http://schemas.openxmlformats.org/officeDocument/2006/relationships/image" Target="../media/image2.em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A5A9762-8E8F-2294-12F4-FAFA275F30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"/>
            <a:ext cx="12192001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5D39901-AFCF-4169-BC1D-933902C76B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211" r="2"/>
          <a:stretch/>
        </p:blipFill>
        <p:spPr>
          <a:xfrm>
            <a:off x="0" y="3879574"/>
            <a:ext cx="4684624" cy="2300242"/>
          </a:xfrm>
          <a:prstGeom prst="rect">
            <a:avLst/>
          </a:prstGeom>
        </p:spPr>
      </p:pic>
      <p:sp>
        <p:nvSpPr>
          <p:cNvPr id="6" name="Retângulo 1">
            <a:extLst>
              <a:ext uri="{FF2B5EF4-FFF2-40B4-BE49-F238E27FC236}">
                <a16:creationId xmlns:a16="http://schemas.microsoft.com/office/drawing/2014/main" id="{2C599F05-3B88-E5F4-0A4F-C0F59AAFC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06" y="4114059"/>
            <a:ext cx="4905807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pt-PT" altLang="pt-PT" sz="3600" b="1" i="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App ACP </a:t>
            </a:r>
            <a:r>
              <a:rPr lang="pt-PT" altLang="pt-PT" sz="3600" b="1" i="0" dirty="0" err="1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Electric</a:t>
            </a:r>
            <a:br>
              <a:rPr lang="pt-PT" altLang="pt-PT" sz="2200" i="0" dirty="0">
                <a:cs typeface="Arial" panose="020B0604020202020204" pitchFamily="34" charset="0"/>
              </a:rPr>
            </a:br>
            <a:endParaRPr lang="pt-PT" altLang="pt-PT" sz="2200" i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pt-PT" altLang="pt-PT" sz="1600" i="0" dirty="0">
                <a:solidFill>
                  <a:schemeClr val="bg1"/>
                </a:solidFill>
                <a:cs typeface="Arial" panose="020B0604020202020204" pitchFamily="34" charset="0"/>
              </a:rPr>
              <a:t>Automóvel Club de Portugal</a:t>
            </a:r>
            <a:br>
              <a:rPr lang="pt-PT" altLang="pt-PT" sz="1600" i="0" dirty="0">
                <a:solidFill>
                  <a:schemeClr val="bg1"/>
                </a:solidFill>
                <a:cs typeface="Arial" panose="020B0604020202020204" pitchFamily="34" charset="0"/>
              </a:rPr>
            </a:br>
            <a:endParaRPr lang="pt-PT" altLang="pt-PT" sz="1600" i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C3A1A8CA-C740-75A7-0291-4CC334AF9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3" y="517842"/>
            <a:ext cx="1287245" cy="110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51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m pessoa&#10;&#10;Descrição gerada automaticamente">
            <a:extLst>
              <a:ext uri="{FF2B5EF4-FFF2-40B4-BE49-F238E27FC236}">
                <a16:creationId xmlns:a16="http://schemas.microsoft.com/office/drawing/2014/main" id="{447E1D64-793F-3029-709D-E3BABAA117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971" y="4106260"/>
            <a:ext cx="4173029" cy="2782019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2EA8BE3D-A12F-CC43-9AE3-8D96AD29FEAD}"/>
              </a:ext>
            </a:extLst>
          </p:cNvPr>
          <p:cNvSpPr/>
          <p:nvPr/>
        </p:nvSpPr>
        <p:spPr>
          <a:xfrm>
            <a:off x="0" y="-1"/>
            <a:ext cx="12192000" cy="865187"/>
          </a:xfrm>
          <a:prstGeom prst="rect">
            <a:avLst/>
          </a:prstGeom>
          <a:solidFill>
            <a:srgbClr val="D1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BDD82CC-BDD6-2248-AFCD-ADAB18EE31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8340" y="127402"/>
            <a:ext cx="706435" cy="622249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7D878DC0-304F-4A45-A856-B0B301688032}"/>
              </a:ext>
            </a:extLst>
          </p:cNvPr>
          <p:cNvSpPr txBox="1">
            <a:spLocks/>
          </p:cNvSpPr>
          <p:nvPr/>
        </p:nvSpPr>
        <p:spPr bwMode="auto">
          <a:xfrm>
            <a:off x="296976" y="232718"/>
            <a:ext cx="9492278" cy="865187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</a:extLst>
        </p:spPr>
        <p:txBody>
          <a:bodyPr lIns="91440" tIns="45720" rIns="91440" bIns="45720" anchor="t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GB" sz="2400" b="1" i="0" dirty="0">
                <a:latin typeface="Arial"/>
                <a:cs typeface="Arial"/>
              </a:rPr>
              <a:t>ACP </a:t>
            </a:r>
            <a:r>
              <a:rPr lang="en-GB" sz="2400" i="0" dirty="0">
                <a:latin typeface="Arial"/>
                <a:cs typeface="Arial"/>
              </a:rPr>
              <a:t>| Serviços para a </a:t>
            </a:r>
            <a:r>
              <a:rPr lang="en-GB" sz="2400" i="0" dirty="0" err="1">
                <a:latin typeface="Arial"/>
                <a:cs typeface="Arial"/>
              </a:rPr>
              <a:t>mobilidade</a:t>
            </a:r>
            <a:r>
              <a:rPr lang="en-GB" sz="2400" i="0" dirty="0">
                <a:latin typeface="Arial"/>
                <a:cs typeface="Arial"/>
              </a:rPr>
              <a:t> </a:t>
            </a:r>
            <a:r>
              <a:rPr lang="en-GB" sz="2400" i="0" dirty="0" err="1">
                <a:latin typeface="Arial"/>
                <a:cs typeface="Arial"/>
              </a:rPr>
              <a:t>elétrica</a:t>
            </a:r>
            <a:endParaRPr lang="en-GB" sz="2400" i="0" dirty="0">
              <a:latin typeface="Arial"/>
              <a:cs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195E68C-1962-2016-B23E-7895844916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583" y="4112062"/>
            <a:ext cx="4596978" cy="280069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311210F-47EB-AF7E-2CE0-70E55618EB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4108" y="4288135"/>
            <a:ext cx="581993" cy="590572"/>
          </a:xfrm>
          <a:prstGeom prst="rect">
            <a:avLst/>
          </a:prstGeom>
        </p:spPr>
      </p:pic>
      <p:pic>
        <p:nvPicPr>
          <p:cNvPr id="4" name="Imagem 3" descr="Uma imagem com texto, céu, carro, exterior&#10;&#10;Descrição gerada automaticamente">
            <a:extLst>
              <a:ext uri="{FF2B5EF4-FFF2-40B4-BE49-F238E27FC236}">
                <a16:creationId xmlns:a16="http://schemas.microsoft.com/office/drawing/2014/main" id="{EB39E79D-E8B3-4338-10D8-816DD0B077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12062"/>
            <a:ext cx="3605583" cy="2806496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8B9E4EF5-2FED-90EB-0FB3-E34A8B8D2718}"/>
              </a:ext>
            </a:extLst>
          </p:cNvPr>
          <p:cNvSpPr txBox="1"/>
          <p:nvPr/>
        </p:nvSpPr>
        <p:spPr>
          <a:xfrm>
            <a:off x="352732" y="1277903"/>
            <a:ext cx="11694396" cy="21493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latin typeface="Arial"/>
                <a:cs typeface="Arial"/>
              </a:rPr>
              <a:t>Mais </a:t>
            </a:r>
            <a:r>
              <a:rPr lang="en-GB" sz="2000" b="1" dirty="0" err="1">
                <a:latin typeface="Arial"/>
                <a:cs typeface="Arial"/>
              </a:rPr>
              <a:t>serviços</a:t>
            </a:r>
            <a:r>
              <a:rPr lang="en-GB" sz="2000" b="1" dirty="0">
                <a:latin typeface="Arial"/>
                <a:cs typeface="Arial"/>
              </a:rPr>
              <a:t> ACP </a:t>
            </a:r>
            <a:r>
              <a:rPr lang="en-GB" sz="2000" b="1" dirty="0" err="1">
                <a:latin typeface="Arial"/>
                <a:cs typeface="Arial"/>
              </a:rPr>
              <a:t>na</a:t>
            </a:r>
            <a:r>
              <a:rPr lang="en-GB" sz="2000" b="1" dirty="0">
                <a:latin typeface="Arial"/>
                <a:cs typeface="Arial"/>
              </a:rPr>
              <a:t> </a:t>
            </a:r>
            <a:r>
              <a:rPr lang="en-GB" sz="2000" b="1" dirty="0" err="1">
                <a:latin typeface="Arial"/>
                <a:cs typeface="Arial"/>
              </a:rPr>
              <a:t>mobilidade</a:t>
            </a:r>
            <a:r>
              <a:rPr lang="en-GB" sz="2000" b="1" dirty="0">
                <a:latin typeface="Arial"/>
                <a:cs typeface="Arial"/>
              </a:rPr>
              <a:t> </a:t>
            </a:r>
            <a:r>
              <a:rPr lang="en-GB" sz="2000" b="1" dirty="0" err="1">
                <a:latin typeface="Arial"/>
                <a:cs typeface="Arial"/>
              </a:rPr>
              <a:t>elétrica</a:t>
            </a:r>
            <a:endParaRPr lang="en-GB"/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C00000"/>
                </a:solidFill>
                <a:latin typeface="Arial"/>
                <a:cs typeface="Arial"/>
              </a:rPr>
              <a:t>Reforçado</a:t>
            </a:r>
            <a:r>
              <a:rPr lang="en-GB" b="1" dirty="0">
                <a:solidFill>
                  <a:srgbClr val="C00000"/>
                </a:solidFill>
                <a:latin typeface="Arial"/>
                <a:cs typeface="Arial"/>
              </a:rPr>
              <a:t> </a:t>
            </a: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|  </a:t>
            </a:r>
            <a:r>
              <a:rPr lang="en-GB" b="1" dirty="0" err="1">
                <a:latin typeface="Arial"/>
                <a:cs typeface="Arial"/>
              </a:rPr>
              <a:t>Assistência</a:t>
            </a:r>
            <a:r>
              <a:rPr lang="en-GB" b="1" dirty="0">
                <a:latin typeface="Arial"/>
                <a:cs typeface="Arial"/>
              </a:rPr>
              <a:t> </a:t>
            </a:r>
            <a:r>
              <a:rPr lang="en-GB" b="1" dirty="0" err="1">
                <a:latin typeface="Arial"/>
                <a:cs typeface="Arial"/>
              </a:rPr>
              <a:t>na</a:t>
            </a:r>
            <a:r>
              <a:rPr lang="en-GB" b="1" dirty="0">
                <a:latin typeface="Arial"/>
                <a:cs typeface="Arial"/>
              </a:rPr>
              <a:t> Estrada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  <a:latin typeface="Arial"/>
                <a:cs typeface="Arial"/>
              </a:rPr>
              <a:t>Novo</a:t>
            </a:r>
            <a:r>
              <a:rPr lang="en-GB" dirty="0">
                <a:latin typeface="Arial"/>
                <a:cs typeface="Arial"/>
              </a:rPr>
              <a:t> |  </a:t>
            </a:r>
            <a:r>
              <a:rPr lang="en-GB" b="1" dirty="0" err="1">
                <a:latin typeface="Arial"/>
                <a:cs typeface="Arial"/>
              </a:rPr>
              <a:t>Atendimento</a:t>
            </a:r>
            <a:r>
              <a:rPr lang="en-GB" b="1" dirty="0">
                <a:latin typeface="Arial"/>
                <a:cs typeface="Arial"/>
              </a:rPr>
              <a:t> </a:t>
            </a:r>
            <a:r>
              <a:rPr lang="en-GB" b="1" dirty="0" err="1">
                <a:latin typeface="Arial"/>
                <a:cs typeface="Arial"/>
              </a:rPr>
              <a:t>personalizado</a:t>
            </a:r>
            <a:r>
              <a:rPr lang="en-GB" b="1" dirty="0">
                <a:latin typeface="Arial"/>
                <a:cs typeface="Arial"/>
              </a:rPr>
              <a:t> 24/24h 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  <a:latin typeface="Arial"/>
                <a:cs typeface="Arial"/>
              </a:rPr>
              <a:t>Novo</a:t>
            </a:r>
            <a:r>
              <a:rPr lang="en-GB" b="1" dirty="0">
                <a:latin typeface="Arial"/>
                <a:cs typeface="Arial"/>
              </a:rPr>
              <a:t> |  Plataforma de </a:t>
            </a:r>
            <a:r>
              <a:rPr lang="en-GB" b="1" dirty="0" err="1">
                <a:latin typeface="Arial"/>
                <a:cs typeface="Arial"/>
              </a:rPr>
              <a:t>informação</a:t>
            </a:r>
            <a:r>
              <a:rPr lang="en-GB" b="1" dirty="0">
                <a:latin typeface="Arial"/>
                <a:cs typeface="Arial"/>
              </a:rPr>
              <a:t> no site acp.pt 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C00000"/>
                </a:solidFill>
                <a:latin typeface="Arial"/>
                <a:cs typeface="Arial"/>
              </a:rPr>
              <a:t>Novo</a:t>
            </a:r>
            <a:r>
              <a:rPr lang="en-GB" dirty="0">
                <a:latin typeface="Arial"/>
                <a:cs typeface="Arial"/>
              </a:rPr>
              <a:t> |  </a:t>
            </a:r>
            <a:r>
              <a:rPr lang="en-GB" b="1" dirty="0">
                <a:latin typeface="Arial"/>
                <a:cs typeface="Arial"/>
              </a:rPr>
              <a:t>App ACP Electric</a:t>
            </a:r>
            <a:r>
              <a:rPr lang="en-GB" dirty="0">
                <a:latin typeface="Arial"/>
                <a:cs typeface="Arial"/>
              </a:rPr>
              <a:t> </a:t>
            </a:r>
            <a:endParaRPr lang="en-GB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0756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m ar livre, edifício, pessoa, carro&#10;&#10;Descrição gerada automaticamente">
            <a:extLst>
              <a:ext uri="{FF2B5EF4-FFF2-40B4-BE49-F238E27FC236}">
                <a16:creationId xmlns:a16="http://schemas.microsoft.com/office/drawing/2014/main" id="{A87EEF48-31CF-A956-2F97-3CC73234E8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C1BC7D8-9BA3-CB48-9254-C9B170B8DB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911" r="1"/>
          <a:stretch/>
        </p:blipFill>
        <p:spPr>
          <a:xfrm>
            <a:off x="0" y="3646025"/>
            <a:ext cx="4098367" cy="2533791"/>
          </a:xfrm>
          <a:prstGeom prst="rect">
            <a:avLst/>
          </a:prstGeom>
        </p:spPr>
      </p:pic>
      <p:sp>
        <p:nvSpPr>
          <p:cNvPr id="9" name="Retângulo 1">
            <a:extLst>
              <a:ext uri="{FF2B5EF4-FFF2-40B4-BE49-F238E27FC236}">
                <a16:creationId xmlns:a16="http://schemas.microsoft.com/office/drawing/2014/main" id="{9CF57616-4A1A-6746-9E11-A65771A2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07" y="4123989"/>
            <a:ext cx="3389342" cy="111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00"/>
              </a:lnSpc>
              <a:spcBef>
                <a:spcPts val="600"/>
              </a:spcBef>
            </a:pPr>
            <a:r>
              <a:rPr lang="pt-PT" altLang="pt-PT" sz="3600" b="1" i="0" dirty="0">
                <a:solidFill>
                  <a:schemeClr val="bg1"/>
                </a:solidFill>
                <a:cs typeface="Arial" panose="020B0604020202020204" pitchFamily="34" charset="0"/>
              </a:rPr>
              <a:t>ACP </a:t>
            </a:r>
            <a:r>
              <a:rPr lang="pt-PT" altLang="pt-PT" sz="3600" b="1" i="0" dirty="0" err="1">
                <a:solidFill>
                  <a:schemeClr val="bg1"/>
                </a:solidFill>
                <a:cs typeface="Arial" panose="020B0604020202020204" pitchFamily="34" charset="0"/>
              </a:rPr>
              <a:t>Electric</a:t>
            </a:r>
            <a:r>
              <a:rPr lang="pt-PT" altLang="pt-PT" sz="3600" b="1" i="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br>
              <a:rPr lang="pt-PT" altLang="pt-PT" sz="3200" b="1" i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pt-PT" altLang="pt-PT" sz="3200" b="1" i="0" dirty="0">
                <a:solidFill>
                  <a:schemeClr val="bg1"/>
                </a:solidFill>
                <a:cs typeface="Arial" panose="020B0604020202020204" pitchFamily="34" charset="0"/>
              </a:rPr>
              <a:t>          </a:t>
            </a:r>
            <a:r>
              <a:rPr lang="pt-PT" altLang="pt-PT" sz="2400" b="1" i="0" dirty="0" err="1">
                <a:solidFill>
                  <a:schemeClr val="bg1"/>
                </a:solidFill>
                <a:cs typeface="Arial" panose="020B0604020202020204" pitchFamily="34" charset="0"/>
              </a:rPr>
              <a:t>by</a:t>
            </a:r>
            <a:r>
              <a:rPr lang="pt-PT" altLang="pt-PT" sz="2400" b="1" i="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pt-PT" altLang="pt-PT" sz="2400" b="1" i="0" dirty="0" err="1">
                <a:solidFill>
                  <a:schemeClr val="bg1"/>
                </a:solidFill>
                <a:cs typeface="Arial" panose="020B0604020202020204" pitchFamily="34" charset="0"/>
              </a:rPr>
              <a:t>Evio</a:t>
            </a:r>
            <a:endParaRPr lang="pt-PT" altLang="pt-PT" sz="2500" i="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</a:pPr>
            <a:endParaRPr lang="pt-PT" altLang="pt-PT" sz="2000" i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3">
            <a:extLst>
              <a:ext uri="{FF2B5EF4-FFF2-40B4-BE49-F238E27FC236}">
                <a16:creationId xmlns:a16="http://schemas.microsoft.com/office/drawing/2014/main" id="{CCA469BE-65FE-625F-267F-340AD1020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883" y="517842"/>
            <a:ext cx="1287245" cy="110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1">
            <a:extLst>
              <a:ext uri="{FF2B5EF4-FFF2-40B4-BE49-F238E27FC236}">
                <a16:creationId xmlns:a16="http://schemas.microsoft.com/office/drawing/2014/main" id="{EBF2E38E-3E9A-A349-FCE3-C1B47B6FB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07" y="5142562"/>
            <a:ext cx="3389342" cy="73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500"/>
              </a:lnSpc>
              <a:spcBef>
                <a:spcPts val="600"/>
              </a:spcBef>
            </a:pPr>
            <a:r>
              <a:rPr lang="pt-PT" altLang="pt-PT" sz="2400" b="1" i="0" dirty="0">
                <a:solidFill>
                  <a:schemeClr val="bg1"/>
                </a:solidFill>
                <a:cs typeface="Arial" panose="020B0604020202020204" pitchFamily="34" charset="0"/>
              </a:rPr>
              <a:t>Descarregue </a:t>
            </a:r>
            <a:br>
              <a:rPr lang="pt-PT" altLang="pt-PT" sz="2400" b="1" i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pt-PT" altLang="pt-PT" sz="2400" b="1" i="0" dirty="0">
                <a:solidFill>
                  <a:schemeClr val="bg1"/>
                </a:solidFill>
                <a:cs typeface="Arial" panose="020B0604020202020204" pitchFamily="34" charset="0"/>
              </a:rPr>
              <a:t>e comece a carregar</a:t>
            </a:r>
          </a:p>
        </p:txBody>
      </p:sp>
    </p:spTree>
    <p:extLst>
      <p:ext uri="{BB962C8B-B14F-4D97-AF65-F5344CB8AC3E}">
        <p14:creationId xmlns:p14="http://schemas.microsoft.com/office/powerpoint/2010/main" val="3437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m céu, ar livre&#10;&#10;Descrição gerada automaticamente">
            <a:extLst>
              <a:ext uri="{FF2B5EF4-FFF2-40B4-BE49-F238E27FC236}">
                <a16:creationId xmlns:a16="http://schemas.microsoft.com/office/drawing/2014/main" id="{DAC33FA0-62FA-5C2A-342B-37DA7532E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27402"/>
            <a:ext cx="12192001" cy="6730598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3D5F5818-086A-5446-8916-B030BE7BE9C9}"/>
              </a:ext>
            </a:extLst>
          </p:cNvPr>
          <p:cNvSpPr/>
          <p:nvPr/>
        </p:nvSpPr>
        <p:spPr>
          <a:xfrm>
            <a:off x="0" y="-1"/>
            <a:ext cx="12192000" cy="865187"/>
          </a:xfrm>
          <a:prstGeom prst="rect">
            <a:avLst/>
          </a:prstGeom>
          <a:solidFill>
            <a:srgbClr val="D1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D1D9869-82A0-7A49-804C-AFD1DF6574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biLevel thresh="25000"/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349" r="1"/>
          <a:stretch/>
        </p:blipFill>
        <p:spPr>
          <a:xfrm>
            <a:off x="1" y="3424097"/>
            <a:ext cx="6095999" cy="2741753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1F8547B1-A290-2641-8A98-FD23E679C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5" y="3360159"/>
            <a:ext cx="5802035" cy="272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76225" defTabSz="784225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784225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784225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784225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784225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pt-PT" altLang="pt-PT" sz="2000" b="1" i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619125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i="0" dirty="0" err="1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Gratuita</a:t>
            </a:r>
            <a:r>
              <a:rPr lang="en-GB" sz="2400" b="1" i="0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 </a:t>
            </a:r>
          </a:p>
          <a:p>
            <a:pPr marL="619125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i="0" dirty="0" err="1">
                <a:solidFill>
                  <a:schemeClr val="tx1"/>
                </a:solidFill>
                <a:cs typeface="Arial" panose="020B0604020202020204" pitchFamily="34" charset="0"/>
              </a:rPr>
              <a:t>Postos</a:t>
            </a:r>
            <a:r>
              <a:rPr lang="en-GB" sz="2400" b="1" i="0" dirty="0">
                <a:solidFill>
                  <a:schemeClr val="tx1"/>
                </a:solidFill>
                <a:cs typeface="Arial" panose="020B0604020202020204" pitchFamily="34" charset="0"/>
              </a:rPr>
              <a:t> em Portugal e </a:t>
            </a:r>
            <a:r>
              <a:rPr lang="en-GB" sz="2400" b="1" i="0" dirty="0" err="1">
                <a:solidFill>
                  <a:schemeClr val="tx1"/>
                </a:solidFill>
                <a:cs typeface="Arial" panose="020B0604020202020204" pitchFamily="34" charset="0"/>
              </a:rPr>
              <a:t>na</a:t>
            </a:r>
            <a:r>
              <a:rPr lang="en-GB" sz="2400" b="1" i="0" dirty="0">
                <a:solidFill>
                  <a:schemeClr val="tx1"/>
                </a:solidFill>
                <a:cs typeface="Arial" panose="020B0604020202020204" pitchFamily="34" charset="0"/>
              </a:rPr>
              <a:t> Europa</a:t>
            </a:r>
          </a:p>
          <a:p>
            <a:pPr marL="619125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 </a:t>
            </a:r>
            <a:r>
              <a:rPr lang="en-GB" sz="2400" b="1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contratos</a:t>
            </a:r>
            <a:r>
              <a:rPr lang="en-GB" sz="24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prévios</a:t>
            </a:r>
            <a:endParaRPr lang="en-GB" sz="24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9125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 </a:t>
            </a:r>
            <a:r>
              <a:rPr lang="en-GB" sz="2400" b="1" i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fidelizações</a:t>
            </a:r>
            <a:endParaRPr lang="en-GB" sz="24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GB" sz="24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GB" sz="16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PT" altLang="pt-PT" sz="1800" i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pt-PT" altLang="pt-PT" sz="1800" i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17EF928D-0C9D-014C-88D8-DB895199DA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8340" y="127402"/>
            <a:ext cx="706435" cy="62224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5952E51-5915-F2D7-8D33-982C5B52C32E}"/>
              </a:ext>
            </a:extLst>
          </p:cNvPr>
          <p:cNvSpPr txBox="1">
            <a:spLocks/>
          </p:cNvSpPr>
          <p:nvPr/>
        </p:nvSpPr>
        <p:spPr bwMode="auto">
          <a:xfrm>
            <a:off x="462084" y="221768"/>
            <a:ext cx="10486339" cy="865187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GB" sz="2400" b="1" i="0" dirty="0">
                <a:latin typeface="Arial" panose="020B0604020202020204" pitchFamily="34" charset="0"/>
                <a:cs typeface="Arial" panose="020B0604020202020204" pitchFamily="34" charset="0"/>
              </a:rPr>
              <a:t>ACP Electric </a:t>
            </a:r>
            <a:r>
              <a:rPr lang="en-GB" sz="2400" i="0" dirty="0">
                <a:latin typeface="Arial" panose="020B0604020202020204" pitchFamily="34" charset="0"/>
                <a:cs typeface="Arial" panose="020B0604020202020204" pitchFamily="34" charset="0"/>
              </a:rPr>
              <a:t>| Liberdade para </a:t>
            </a:r>
            <a:r>
              <a:rPr lang="en-GB" sz="2400" i="0" dirty="0" err="1">
                <a:latin typeface="Arial" panose="020B0604020202020204" pitchFamily="34" charset="0"/>
                <a:cs typeface="Arial" panose="020B0604020202020204" pitchFamily="34" charset="0"/>
              </a:rPr>
              <a:t>viajar</a:t>
            </a:r>
            <a:r>
              <a:rPr lang="en-GB" sz="2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i="0" dirty="0" err="1">
                <a:latin typeface="Arial" panose="020B0604020202020204" pitchFamily="34" charset="0"/>
                <a:cs typeface="Arial" panose="020B0604020202020204" pitchFamily="34" charset="0"/>
              </a:rPr>
              <a:t>descansado</a:t>
            </a:r>
            <a:endParaRPr lang="en-GB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165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2EA8BE3D-A12F-CC43-9AE3-8D96AD29FEAD}"/>
              </a:ext>
            </a:extLst>
          </p:cNvPr>
          <p:cNvSpPr/>
          <p:nvPr/>
        </p:nvSpPr>
        <p:spPr>
          <a:xfrm>
            <a:off x="0" y="-1"/>
            <a:ext cx="12192000" cy="865187"/>
          </a:xfrm>
          <a:prstGeom prst="rect">
            <a:avLst/>
          </a:prstGeom>
          <a:solidFill>
            <a:srgbClr val="D1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BDD82CC-BDD6-2248-AFCD-ADAB18EE3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8340" y="127402"/>
            <a:ext cx="706435" cy="62224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B59BBB9-0F8D-0811-93A8-4E4634A956BC}"/>
              </a:ext>
            </a:extLst>
          </p:cNvPr>
          <p:cNvSpPr txBox="1"/>
          <p:nvPr/>
        </p:nvSpPr>
        <p:spPr>
          <a:xfrm>
            <a:off x="339216" y="1000629"/>
            <a:ext cx="6809312" cy="17413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20"/>
              </a:lnSpc>
            </a:pPr>
            <a:r>
              <a:rPr lang="en-GB" sz="1600" b="1" dirty="0">
                <a:latin typeface="Arial"/>
                <a:cs typeface="Arial"/>
              </a:rPr>
              <a:t>A app ACP Electric </a:t>
            </a:r>
            <a:r>
              <a:rPr lang="en-GB" sz="1600" b="1" dirty="0" err="1">
                <a:latin typeface="Arial"/>
                <a:cs typeface="Arial"/>
              </a:rPr>
              <a:t>compara</a:t>
            </a:r>
            <a:r>
              <a:rPr lang="en-GB" sz="1600" b="1" dirty="0">
                <a:latin typeface="Arial"/>
                <a:cs typeface="Arial"/>
              </a:rPr>
              <a:t>  2 </a:t>
            </a:r>
            <a:r>
              <a:rPr lang="en-GB" sz="1600" b="1" dirty="0" err="1">
                <a:latin typeface="Arial"/>
                <a:cs typeface="Arial"/>
              </a:rPr>
              <a:t>postos</a:t>
            </a:r>
            <a:r>
              <a:rPr lang="en-GB" sz="1600" b="1" dirty="0">
                <a:latin typeface="Arial"/>
                <a:cs typeface="Arial"/>
              </a:rPr>
              <a:t> </a:t>
            </a:r>
            <a:r>
              <a:rPr lang="en-GB" sz="1600" b="1" dirty="0" err="1">
                <a:latin typeface="Arial"/>
                <a:cs typeface="Arial"/>
              </a:rPr>
              <a:t>em</a:t>
            </a:r>
            <a:r>
              <a:rPr lang="en-GB" sz="1600" b="1" dirty="0">
                <a:latin typeface="Arial"/>
                <a:cs typeface="Arial"/>
              </a:rPr>
              <a:t> </a:t>
            </a:r>
            <a:r>
              <a:rPr lang="en-GB" sz="1600" b="1" dirty="0" err="1">
                <a:latin typeface="Arial"/>
                <a:cs typeface="Arial"/>
              </a:rPr>
              <a:t>simultâneo</a:t>
            </a:r>
            <a:endParaRPr lang="en-GB" sz="1600" b="1" dirty="0" err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indent="-342900" algn="just">
              <a:lnSpc>
                <a:spcPts val="2520"/>
              </a:lnSpc>
              <a:buAutoNum type="arabicPeriod"/>
            </a:pPr>
            <a:r>
              <a:rPr lang="pt-PT" sz="1600" dirty="0">
                <a:latin typeface="Arial"/>
                <a:ea typeface="Calibri" panose="020F0502020204030204" pitchFamily="34" charset="0"/>
                <a:cs typeface="Arial"/>
              </a:rPr>
              <a:t>Com </a:t>
            </a:r>
            <a:r>
              <a:rPr lang="pt-PT" sz="1600" dirty="0">
                <a:effectLst/>
                <a:latin typeface="Arial"/>
                <a:ea typeface="Calibri" panose="020F0502020204030204" pitchFamily="34" charset="0"/>
                <a:cs typeface="Arial"/>
              </a:rPr>
              <a:t>o preço total de carregamento no tempo escolhido,</a:t>
            </a:r>
            <a:r>
              <a:rPr lang="pt-PT" sz="1600" dirty="0">
                <a:latin typeface="Arial"/>
                <a:ea typeface="Calibri" panose="020F0502020204030204" pitchFamily="34" charset="0"/>
                <a:cs typeface="Arial"/>
              </a:rPr>
              <a:t> </a:t>
            </a:r>
            <a:endParaRPr lang="pt-PT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indent="-342900" algn="just">
              <a:lnSpc>
                <a:spcPts val="2520"/>
              </a:lnSpc>
              <a:buAutoNum type="arabicPeriod"/>
            </a:pPr>
            <a:r>
              <a:rPr lang="pt-PT" sz="1600" dirty="0">
                <a:latin typeface="Arial"/>
                <a:ea typeface="Calibri" panose="020F0502020204030204" pitchFamily="34" charset="0"/>
                <a:cs typeface="Arial"/>
              </a:rPr>
              <a:t>Com a </a:t>
            </a:r>
            <a:r>
              <a:rPr lang="pt-PT" sz="1600" dirty="0">
                <a:effectLst/>
                <a:latin typeface="Arial"/>
                <a:ea typeface="Calibri" panose="020F0502020204030204" pitchFamily="34" charset="0"/>
                <a:cs typeface="Arial"/>
              </a:rPr>
              <a:t>quantidade de energia carregada</a:t>
            </a:r>
            <a:r>
              <a:rPr lang="pt-PT" sz="1600" dirty="0">
                <a:latin typeface="Arial"/>
                <a:ea typeface="Calibri" panose="020F0502020204030204" pitchFamily="34" charset="0"/>
                <a:cs typeface="Arial"/>
              </a:rPr>
              <a:t> </a:t>
            </a:r>
            <a:endParaRPr lang="pt-PT" sz="1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indent="-342900" algn="just">
              <a:lnSpc>
                <a:spcPts val="2520"/>
              </a:lnSpc>
              <a:buAutoNum type="arabicPeriod"/>
            </a:pPr>
            <a:r>
              <a:rPr lang="pt-PT" sz="1600" dirty="0">
                <a:latin typeface="Arial"/>
                <a:ea typeface="Calibri" panose="020F0502020204030204" pitchFamily="34" charset="0"/>
                <a:cs typeface="Arial"/>
              </a:rPr>
              <a:t>Com o </a:t>
            </a:r>
            <a:r>
              <a:rPr lang="pt-PT" sz="1600" dirty="0">
                <a:effectLst/>
                <a:latin typeface="Arial"/>
                <a:ea typeface="Calibri" panose="020F0502020204030204" pitchFamily="34" charset="0"/>
                <a:cs typeface="Arial"/>
              </a:rPr>
              <a:t>preço por kW/h</a:t>
            </a:r>
            <a:r>
              <a:rPr lang="pt-PT" sz="1600" dirty="0">
                <a:latin typeface="Arial"/>
                <a:ea typeface="Calibri" panose="020F0502020204030204" pitchFamily="34" charset="0"/>
                <a:cs typeface="Arial"/>
              </a:rPr>
              <a:t> </a:t>
            </a:r>
            <a:endParaRPr lang="pt-PT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A76FF1B-F2B5-3F3A-1836-4B8C5A9C9601}"/>
              </a:ext>
            </a:extLst>
          </p:cNvPr>
          <p:cNvSpPr txBox="1">
            <a:spLocks/>
          </p:cNvSpPr>
          <p:nvPr/>
        </p:nvSpPr>
        <p:spPr bwMode="auto">
          <a:xfrm>
            <a:off x="339215" y="221768"/>
            <a:ext cx="10486339" cy="865187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</a:extLst>
        </p:spPr>
        <p:txBody>
          <a:bodyPr lIns="91440" tIns="45720" rIns="91440" bIns="45720" anchor="t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GB" sz="2400" b="1" i="0" spc="-100" dirty="0">
                <a:latin typeface="Arial"/>
                <a:cs typeface="Arial"/>
              </a:rPr>
              <a:t>ACP Electric </a:t>
            </a:r>
            <a:r>
              <a:rPr lang="en-GB" sz="2400" i="0" spc="-100" dirty="0">
                <a:latin typeface="Arial"/>
                <a:cs typeface="Arial"/>
              </a:rPr>
              <a:t>| </a:t>
            </a:r>
            <a:r>
              <a:rPr lang="en-GB" sz="2400" i="0" kern="900" spc="-100" dirty="0" err="1">
                <a:latin typeface="Arial"/>
                <a:cs typeface="Arial"/>
              </a:rPr>
              <a:t>Comparação</a:t>
            </a:r>
            <a:r>
              <a:rPr lang="en-GB" sz="2400" i="0" kern="900" spc="-100" dirty="0">
                <a:latin typeface="Arial"/>
                <a:cs typeface="Arial"/>
              </a:rPr>
              <a:t> e </a:t>
            </a:r>
            <a:r>
              <a:rPr lang="en-GB" sz="2400" i="0" kern="900" spc="-100" dirty="0" err="1">
                <a:latin typeface="Arial"/>
                <a:cs typeface="Arial"/>
              </a:rPr>
              <a:t>simulação</a:t>
            </a:r>
            <a:r>
              <a:rPr lang="en-GB" sz="2400" i="0" kern="900" spc="-100" dirty="0">
                <a:latin typeface="Arial"/>
                <a:cs typeface="Arial"/>
              </a:rPr>
              <a:t> de </a:t>
            </a:r>
            <a:r>
              <a:rPr lang="en-GB" sz="2400" i="0" kern="900" spc="-100" dirty="0" err="1">
                <a:latin typeface="Arial"/>
                <a:cs typeface="Arial"/>
              </a:rPr>
              <a:t>postos</a:t>
            </a:r>
            <a:r>
              <a:rPr lang="en-GB" sz="2400" i="0" kern="900" spc="-100" dirty="0">
                <a:latin typeface="Arial"/>
                <a:cs typeface="Arial"/>
              </a:rPr>
              <a:t> </a:t>
            </a:r>
            <a:endParaRPr lang="en-GB" sz="2400" i="0" kern="900" spc="-100">
              <a:latin typeface="Arial"/>
              <a:cs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D663B50-DD3C-8E9E-6310-5231E5678D74}"/>
              </a:ext>
            </a:extLst>
          </p:cNvPr>
          <p:cNvSpPr txBox="1"/>
          <p:nvPr/>
        </p:nvSpPr>
        <p:spPr>
          <a:xfrm>
            <a:off x="339215" y="3647951"/>
            <a:ext cx="6043749" cy="20390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pt-PT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pt-PT" b="1" dirty="0">
                <a:latin typeface="Arial"/>
                <a:ea typeface="Calibri" panose="020F0502020204030204" pitchFamily="34" charset="0"/>
                <a:cs typeface="Arial"/>
              </a:rPr>
              <a:t>Simulador</a:t>
            </a:r>
            <a:r>
              <a:rPr lang="pt-PT" sz="1800" b="1" dirty="0">
                <a:effectLst/>
                <a:latin typeface="Arial"/>
                <a:ea typeface="Calibri" panose="020F0502020204030204" pitchFamily="34" charset="0"/>
                <a:cs typeface="Arial"/>
              </a:rPr>
              <a:t> de postos completo</a:t>
            </a:r>
          </a:p>
          <a:p>
            <a:endParaRPr lang="pt-PT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2520"/>
              </a:lnSpc>
            </a:pPr>
            <a:r>
              <a:rPr lang="pt-PT" sz="1600" dirty="0">
                <a:effectLst/>
                <a:latin typeface="Arial"/>
                <a:ea typeface="Calibri" panose="020F0502020204030204" pitchFamily="34" charset="0"/>
                <a:cs typeface="Arial"/>
              </a:rPr>
              <a:t>Uma app que só </a:t>
            </a:r>
            <a:r>
              <a:rPr lang="pt-PT" sz="1600" dirty="0">
                <a:latin typeface="Arial"/>
                <a:ea typeface="Calibri" panose="020F0502020204030204" pitchFamily="34" charset="0"/>
                <a:cs typeface="Arial"/>
              </a:rPr>
              <a:t>compara </a:t>
            </a:r>
            <a:r>
              <a:rPr lang="pt-PT" sz="1600" dirty="0">
                <a:effectLst/>
                <a:latin typeface="Arial"/>
                <a:ea typeface="Calibri" panose="020F0502020204030204" pitchFamily="34" charset="0"/>
                <a:cs typeface="Arial"/>
              </a:rPr>
              <a:t>ou </a:t>
            </a:r>
            <a:r>
              <a:rPr lang="pt-PT" sz="1600" dirty="0">
                <a:latin typeface="Arial"/>
                <a:ea typeface="Calibri" panose="020F0502020204030204" pitchFamily="34" charset="0"/>
                <a:cs typeface="Arial"/>
              </a:rPr>
              <a:t>simula</a:t>
            </a:r>
            <a:r>
              <a:rPr lang="pt-PT" sz="1600" dirty="0">
                <a:effectLst/>
                <a:latin typeface="Arial"/>
                <a:ea typeface="Calibri" panose="020F0502020204030204" pitchFamily="34" charset="0"/>
                <a:cs typeface="Arial"/>
              </a:rPr>
              <a:t> preços</a:t>
            </a:r>
            <a:r>
              <a:rPr lang="pt-PT" sz="1600" dirty="0">
                <a:latin typeface="Arial"/>
                <a:ea typeface="Calibri" panose="020F0502020204030204" pitchFamily="34" charset="0"/>
                <a:cs typeface="Arial"/>
              </a:rPr>
              <a:t> </a:t>
            </a:r>
            <a:endParaRPr lang="pt-PT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2520"/>
              </a:lnSpc>
            </a:pPr>
            <a:r>
              <a:rPr lang="pt-PT" sz="1600" dirty="0">
                <a:effectLst/>
                <a:latin typeface="Arial"/>
                <a:ea typeface="Calibri" panose="020F0502020204030204" pitchFamily="34" charset="0"/>
                <a:cs typeface="Arial"/>
              </a:rPr>
              <a:t>por tempos de carregamento pode induzir em erro </a:t>
            </a:r>
            <a:r>
              <a:rPr lang="pt-PT" sz="1600" dirty="0">
                <a:latin typeface="Arial"/>
                <a:ea typeface="Calibri" panose="020F0502020204030204" pitchFamily="34" charset="0"/>
                <a:cs typeface="Arial"/>
              </a:rPr>
              <a:t>o utilizador</a:t>
            </a:r>
            <a:endParaRPr lang="pt-PT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2520"/>
              </a:lnSpc>
            </a:pPr>
            <a:r>
              <a:rPr lang="pt-PT" sz="1600" dirty="0">
                <a:effectLst/>
                <a:latin typeface="Arial"/>
                <a:ea typeface="Calibri" panose="020F0502020204030204" pitchFamily="34" charset="0"/>
                <a:cs typeface="Arial"/>
              </a:rPr>
              <a:t>sobre a opção mais económica</a:t>
            </a:r>
            <a:r>
              <a:rPr lang="pt-PT" sz="1600" dirty="0">
                <a:latin typeface="Arial"/>
                <a:ea typeface="Calibri" panose="020F0502020204030204" pitchFamily="34" charset="0"/>
                <a:cs typeface="Arial"/>
              </a:rPr>
              <a:t> </a:t>
            </a:r>
            <a:endParaRPr lang="pt-PT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ED2BB19-110A-EAC7-FD16-4B3C264846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3787" y="451412"/>
            <a:ext cx="4880988" cy="640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0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2EA8BE3D-A12F-CC43-9AE3-8D96AD29FEAD}"/>
              </a:ext>
            </a:extLst>
          </p:cNvPr>
          <p:cNvSpPr/>
          <p:nvPr/>
        </p:nvSpPr>
        <p:spPr>
          <a:xfrm>
            <a:off x="0" y="-1"/>
            <a:ext cx="12192000" cy="865187"/>
          </a:xfrm>
          <a:prstGeom prst="rect">
            <a:avLst/>
          </a:prstGeom>
          <a:solidFill>
            <a:srgbClr val="D1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BDD82CC-BDD6-2248-AFCD-ADAB18EE3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8340" y="127402"/>
            <a:ext cx="706435" cy="62224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B59BBB9-0F8D-0811-93A8-4E4634A956BC}"/>
              </a:ext>
            </a:extLst>
          </p:cNvPr>
          <p:cNvSpPr txBox="1"/>
          <p:nvPr/>
        </p:nvSpPr>
        <p:spPr>
          <a:xfrm>
            <a:off x="318611" y="1286019"/>
            <a:ext cx="6510056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P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 </a:t>
            </a:r>
            <a:r>
              <a:rPr lang="pt-P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Visualização de todas as redes públicas de postos </a:t>
            </a:r>
          </a:p>
          <a:p>
            <a:endParaRPr 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C00000"/>
                </a:solidFill>
                <a:latin typeface="Arial"/>
                <a:cs typeface="Arial"/>
              </a:rPr>
              <a:t>Visualização de postos noutros países da Europa</a:t>
            </a:r>
          </a:p>
          <a:p>
            <a:endParaRPr lang="pt-P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 </a:t>
            </a:r>
            <a:r>
              <a:rPr lang="pt-PT" b="1" spc="-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Informação completa sobre os postos de carregamento </a:t>
            </a:r>
          </a:p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   Coordenadas, morada, número de tomadas, tipo de tomada,  </a:t>
            </a:r>
            <a:b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   potência, rede, operador, contactos do operador, identificação </a:t>
            </a:r>
            <a:b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   do posto, distância, limitações, tarifário aplicável, rating </a:t>
            </a:r>
          </a:p>
          <a:p>
            <a:endParaRPr lang="pt-P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t-P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 das tomadas em tempo real </a:t>
            </a:r>
          </a:p>
          <a:p>
            <a:r>
              <a:rPr lang="pt-PT" sz="1600" dirty="0">
                <a:latin typeface="Arial"/>
                <a:cs typeface="Arial"/>
              </a:rPr>
              <a:t>    Livre, ocupado, offline – uma funcionalidade que evita</a:t>
            </a:r>
            <a:b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600" dirty="0">
                <a:latin typeface="Arial"/>
                <a:cs typeface="Arial"/>
              </a:rPr>
              <a:t>    deslocações inúteis 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P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t-P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Pesquisa dupla </a:t>
            </a:r>
          </a:p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    Por postos de carregamento e por localizações no mapa</a:t>
            </a:r>
          </a:p>
          <a:p>
            <a:endParaRPr lang="pt-P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t-P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Filtros para visualização dos postos </a:t>
            </a:r>
          </a:p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    Filtragem por potência, tipo de tomada, disponibilidade </a:t>
            </a:r>
            <a:b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    e tempos de utilização </a:t>
            </a:r>
          </a:p>
          <a:p>
            <a:endParaRPr lang="pt-PT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Pontos de interesse </a:t>
            </a:r>
          </a:p>
          <a:p>
            <a:r>
              <a:rPr lang="pt-PT" sz="1600" dirty="0">
                <a:latin typeface="Arial" panose="020B0604020202020204" pitchFamily="34" charset="0"/>
                <a:cs typeface="Arial" panose="020B0604020202020204" pitchFamily="34" charset="0"/>
              </a:rPr>
              <a:t>     O que fazer e onde comer perto dos postos de carregamento</a:t>
            </a:r>
          </a:p>
          <a:p>
            <a:endParaRPr lang="pt-PT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A76FF1B-F2B5-3F3A-1836-4B8C5A9C9601}"/>
              </a:ext>
            </a:extLst>
          </p:cNvPr>
          <p:cNvSpPr txBox="1">
            <a:spLocks/>
          </p:cNvSpPr>
          <p:nvPr/>
        </p:nvSpPr>
        <p:spPr bwMode="auto">
          <a:xfrm>
            <a:off x="318611" y="221768"/>
            <a:ext cx="10486339" cy="865187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GB" sz="2400" b="1" i="0" spc="-100" dirty="0">
                <a:latin typeface="Arial" panose="020B0604020202020204" pitchFamily="34" charset="0"/>
                <a:cs typeface="Arial" panose="020B0604020202020204" pitchFamily="34" charset="0"/>
              </a:rPr>
              <a:t>ACP Electric </a:t>
            </a:r>
            <a:r>
              <a:rPr lang="en-GB" sz="2400" i="0" spc="-10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GB" sz="2400" i="0" spc="-100" dirty="0" err="1">
                <a:latin typeface="Arial" panose="020B0604020202020204" pitchFamily="34" charset="0"/>
                <a:cs typeface="Arial" panose="020B0604020202020204" pitchFamily="34" charset="0"/>
              </a:rPr>
              <a:t>Pesquisa</a:t>
            </a:r>
            <a:r>
              <a:rPr lang="en-GB" sz="2400" i="0" spc="-1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2400" i="0" spc="-100" dirty="0" err="1">
                <a:latin typeface="Arial" panose="020B0604020202020204" pitchFamily="34" charset="0"/>
                <a:cs typeface="Arial" panose="020B0604020202020204" pitchFamily="34" charset="0"/>
              </a:rPr>
              <a:t>visualização</a:t>
            </a:r>
            <a:r>
              <a:rPr lang="en-GB" sz="2400" i="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i="0" spc="-100" dirty="0" err="1">
                <a:latin typeface="Arial" panose="020B0604020202020204" pitchFamily="34" charset="0"/>
                <a:cs typeface="Arial" panose="020B0604020202020204" pitchFamily="34" charset="0"/>
              </a:rPr>
              <a:t>completas</a:t>
            </a:r>
            <a:r>
              <a:rPr lang="en-GB" sz="2400" i="0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5452395-EB0F-686F-A744-D32353A61B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2456" y="221768"/>
            <a:ext cx="4199075" cy="615588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CE85F0A-C7F8-C309-6B2E-D3DFF92BCE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2116" y="877055"/>
            <a:ext cx="3530697" cy="58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25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2EA8BE3D-A12F-CC43-9AE3-8D96AD29FEAD}"/>
              </a:ext>
            </a:extLst>
          </p:cNvPr>
          <p:cNvSpPr/>
          <p:nvPr/>
        </p:nvSpPr>
        <p:spPr>
          <a:xfrm>
            <a:off x="0" y="-1"/>
            <a:ext cx="12192000" cy="865187"/>
          </a:xfrm>
          <a:prstGeom prst="rect">
            <a:avLst/>
          </a:prstGeom>
          <a:solidFill>
            <a:srgbClr val="D1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BDD82CC-BDD6-2248-AFCD-ADAB18EE3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8340" y="127402"/>
            <a:ext cx="706435" cy="62224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B59BBB9-0F8D-0811-93A8-4E4634A956BC}"/>
              </a:ext>
            </a:extLst>
          </p:cNvPr>
          <p:cNvSpPr txBox="1"/>
          <p:nvPr/>
        </p:nvSpPr>
        <p:spPr>
          <a:xfrm>
            <a:off x="232411" y="1216067"/>
            <a:ext cx="6510056" cy="29673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opções de pagamento</a:t>
            </a:r>
            <a:r>
              <a:rPr lang="pt-PT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pt-PT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2520"/>
              </a:lnSpc>
            </a:pPr>
            <a:r>
              <a:rPr lang="pt-PT" sz="1600" dirty="0">
                <a:latin typeface="Arial"/>
                <a:ea typeface="Calibri" panose="020F0502020204030204" pitchFamily="34" charset="0"/>
                <a:cs typeface="Arial"/>
              </a:rPr>
              <a:t>     Escolha</a:t>
            </a:r>
            <a:r>
              <a:rPr lang="pt-PT" sz="1600" dirty="0"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pt-PT" sz="1600" dirty="0">
                <a:latin typeface="Arial"/>
                <a:ea typeface="Calibri" panose="020F0502020204030204" pitchFamily="34" charset="0"/>
                <a:cs typeface="Arial"/>
              </a:rPr>
              <a:t>a forma de pagamento</a:t>
            </a:r>
            <a:r>
              <a:rPr lang="pt-PT" sz="1600" dirty="0">
                <a:effectLst/>
                <a:latin typeface="Arial"/>
                <a:ea typeface="Calibri" panose="020F0502020204030204" pitchFamily="34" charset="0"/>
                <a:cs typeface="Arial"/>
              </a:rPr>
              <a:t> com a sua app: </a:t>
            </a:r>
            <a:b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PT" sz="1600" dirty="0">
                <a:latin typeface="Arial"/>
                <a:ea typeface="Calibri" panose="020F0502020204030204" pitchFamily="34" charset="0"/>
                <a:cs typeface="Arial"/>
              </a:rPr>
              <a:t>     </a:t>
            </a:r>
            <a:r>
              <a:rPr lang="pt-PT" sz="1600" b="1" dirty="0">
                <a:latin typeface="Arial"/>
                <a:ea typeface="Calibri" panose="020F0502020204030204" pitchFamily="34" charset="0"/>
                <a:cs typeface="Arial"/>
              </a:rPr>
              <a:t>Cartão</a:t>
            </a:r>
            <a:r>
              <a:rPr lang="pt-PT" sz="1600" b="1" dirty="0">
                <a:effectLst/>
                <a:latin typeface="Arial"/>
                <a:ea typeface="Calibri" panose="020F0502020204030204" pitchFamily="34" charset="0"/>
                <a:cs typeface="Arial"/>
              </a:rPr>
              <a:t> de crédito</a:t>
            </a:r>
            <a:br>
              <a:rPr lang="pt-PT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PT" sz="1600" b="1" dirty="0">
                <a:latin typeface="Arial"/>
                <a:ea typeface="Calibri" panose="020F0502020204030204" pitchFamily="34" charset="0"/>
                <a:cs typeface="Arial"/>
              </a:rPr>
              <a:t>    </a:t>
            </a:r>
            <a:r>
              <a:rPr lang="pt-PT" sz="1600" b="1" dirty="0"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r>
              <a:rPr lang="pt-PT" sz="1600" b="1" dirty="0">
                <a:latin typeface="Arial"/>
                <a:ea typeface="Calibri" panose="020F0502020204030204" pitchFamily="34" charset="0"/>
                <a:cs typeface="Arial"/>
              </a:rPr>
              <a:t>Multibanco</a:t>
            </a:r>
            <a:r>
              <a:rPr lang="pt-PT" sz="1600" b="1" dirty="0">
                <a:effectLst/>
                <a:latin typeface="Arial"/>
                <a:ea typeface="Calibri" panose="020F0502020204030204" pitchFamily="34" charset="0"/>
                <a:cs typeface="Arial"/>
              </a:rPr>
              <a:t> </a:t>
            </a:r>
            <a:br>
              <a:rPr lang="pt-PT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PT" sz="1600" b="1" dirty="0">
                <a:latin typeface="Arial"/>
                <a:ea typeface="Calibri" panose="020F0502020204030204" pitchFamily="34" charset="0"/>
                <a:cs typeface="Arial"/>
              </a:rPr>
              <a:t>     </a:t>
            </a:r>
            <a:r>
              <a:rPr lang="pt-PT" sz="1600" b="1" dirty="0" err="1">
                <a:latin typeface="Arial"/>
                <a:ea typeface="Calibri" panose="020F0502020204030204" pitchFamily="34" charset="0"/>
                <a:cs typeface="Arial"/>
              </a:rPr>
              <a:t>MBway</a:t>
            </a:r>
            <a:endParaRPr lang="pt-PT" sz="1600" b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/>
            <a:endParaRPr lang="pt-PT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 surpresas</a:t>
            </a:r>
            <a:endParaRPr lang="pt-PT" sz="24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2520"/>
              </a:lnSpc>
            </a:pPr>
            <a:r>
              <a:rPr lang="pt-PT" sz="1600" dirty="0">
                <a:latin typeface="Arial"/>
                <a:ea typeface="Calibri" panose="020F0502020204030204" pitchFamily="34" charset="0"/>
                <a:cs typeface="Arial"/>
              </a:rPr>
              <a:t>     Preço </a:t>
            </a:r>
            <a:r>
              <a:rPr lang="pt-PT" sz="1600" dirty="0">
                <a:effectLst/>
                <a:latin typeface="Arial"/>
                <a:ea typeface="Calibri" panose="020F0502020204030204" pitchFamily="34" charset="0"/>
                <a:cs typeface="Arial"/>
              </a:rPr>
              <a:t>final sem </a:t>
            </a:r>
            <a:r>
              <a:rPr lang="pt-PT" sz="1600" dirty="0">
                <a:latin typeface="Arial"/>
                <a:ea typeface="Calibri" panose="020F0502020204030204" pitchFamily="34" charset="0"/>
                <a:cs typeface="Arial"/>
              </a:rPr>
              <a:t>taxas</a:t>
            </a:r>
          </a:p>
          <a:p>
            <a:pPr>
              <a:lnSpc>
                <a:spcPts val="2520"/>
              </a:lnSpc>
            </a:pPr>
            <a:r>
              <a:rPr lang="pt-PT" sz="1600" dirty="0">
                <a:latin typeface="Arial"/>
                <a:ea typeface="Calibri" panose="020F0502020204030204" pitchFamily="34" charset="0"/>
                <a:cs typeface="Arial"/>
              </a:rPr>
              <a:t>     Tarifas  fixas</a:t>
            </a:r>
            <a:endParaRPr lang="pt-PT" sz="1600" dirty="0">
              <a:latin typeface="Arial"/>
              <a:cs typeface="Arial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A76FF1B-F2B5-3F3A-1836-4B8C5A9C9601}"/>
              </a:ext>
            </a:extLst>
          </p:cNvPr>
          <p:cNvSpPr txBox="1">
            <a:spLocks/>
          </p:cNvSpPr>
          <p:nvPr/>
        </p:nvSpPr>
        <p:spPr bwMode="auto">
          <a:xfrm>
            <a:off x="462084" y="221768"/>
            <a:ext cx="10486339" cy="865187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GB" sz="2400" b="1" i="0" dirty="0">
                <a:latin typeface="Arial" panose="020B0604020202020204" pitchFamily="34" charset="0"/>
                <a:cs typeface="Arial" panose="020B0604020202020204" pitchFamily="34" charset="0"/>
              </a:rPr>
              <a:t>ACP Electric </a:t>
            </a:r>
            <a:r>
              <a:rPr lang="en-GB" sz="2400" i="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GB" sz="2400" i="0" dirty="0" err="1">
                <a:latin typeface="Arial" panose="020B0604020202020204" pitchFamily="34" charset="0"/>
                <a:cs typeface="Arial" panose="020B0604020202020204" pitchFamily="34" charset="0"/>
              </a:rPr>
              <a:t>Facilidade</a:t>
            </a:r>
            <a:r>
              <a:rPr lang="en-GB" sz="2400" i="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i="0" dirty="0" err="1">
                <a:latin typeface="Arial" panose="020B0604020202020204" pitchFamily="34" charset="0"/>
                <a:cs typeface="Arial" panose="020B0604020202020204" pitchFamily="34" charset="0"/>
              </a:rPr>
              <a:t>carregamento</a:t>
            </a:r>
            <a:r>
              <a:rPr lang="en-GB" sz="2400" i="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2400" i="0" dirty="0" err="1">
                <a:latin typeface="Arial" panose="020B0604020202020204" pitchFamily="34" charset="0"/>
                <a:cs typeface="Arial" panose="020B0604020202020204" pitchFamily="34" charset="0"/>
              </a:rPr>
              <a:t>pagamento</a:t>
            </a:r>
            <a:endParaRPr lang="en-GB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7C3C49-E280-A51D-D363-6CBA39983708}"/>
              </a:ext>
            </a:extLst>
          </p:cNvPr>
          <p:cNvSpPr txBox="1"/>
          <p:nvPr/>
        </p:nvSpPr>
        <p:spPr>
          <a:xfrm>
            <a:off x="260452" y="4718603"/>
            <a:ext cx="6074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pt-PT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 só carregar o montante à escolha</a:t>
            </a:r>
          </a:p>
          <a:p>
            <a:r>
              <a:rPr lang="pt-PT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pode começar a carregar o seu carro de imediato</a:t>
            </a:r>
          </a:p>
          <a:p>
            <a:endParaRPr lang="en-GB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9B7B1D1-DE49-58ED-6270-0BBB962576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16689"/>
            <a:ext cx="4258511" cy="621954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BFCE58F-14D9-0E11-8853-C414708194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499" y="1342231"/>
            <a:ext cx="3711276" cy="551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98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2EA8BE3D-A12F-CC43-9AE3-8D96AD29FEAD}"/>
              </a:ext>
            </a:extLst>
          </p:cNvPr>
          <p:cNvSpPr/>
          <p:nvPr/>
        </p:nvSpPr>
        <p:spPr>
          <a:xfrm>
            <a:off x="0" y="-1"/>
            <a:ext cx="12192000" cy="865187"/>
          </a:xfrm>
          <a:prstGeom prst="rect">
            <a:avLst/>
          </a:prstGeom>
          <a:solidFill>
            <a:srgbClr val="D1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BDD82CC-BDD6-2248-AFCD-ADAB18EE3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8340" y="127402"/>
            <a:ext cx="706435" cy="62224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B59BBB9-0F8D-0811-93A8-4E4634A956BC}"/>
              </a:ext>
            </a:extLst>
          </p:cNvPr>
          <p:cNvSpPr txBox="1"/>
          <p:nvPr/>
        </p:nvSpPr>
        <p:spPr>
          <a:xfrm>
            <a:off x="339606" y="1216257"/>
            <a:ext cx="5995322" cy="573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ts val="1700"/>
              </a:lnSpc>
              <a:buFont typeface="Symbol" panose="05050102010706020507" pitchFamily="18" charset="2"/>
              <a:buChar char=""/>
            </a:pPr>
            <a:r>
              <a:rPr lang="pt-PT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Inserção de Meus </a:t>
            </a:r>
            <a:r>
              <a:rPr lang="pt-PT" sz="1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VEs</a:t>
            </a:r>
            <a:r>
              <a:rPr lang="pt-PT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PT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(Meu Veículos Elétricos)</a:t>
            </a:r>
            <a:endParaRPr lang="pt-PT" sz="1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Escolha de marca, modelo, variante e a app  </a:t>
            </a:r>
            <a:b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automaticamente  disponibiliza as características </a:t>
            </a:r>
            <a:b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do carro; acesso a uma base de dados internacional </a:t>
            </a:r>
            <a:b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com todos os veículos elétricos.</a:t>
            </a:r>
          </a:p>
          <a:p>
            <a:pPr marL="342900" lvl="0" indent="-342900">
              <a:lnSpc>
                <a:spcPts val="1700"/>
              </a:lnSpc>
              <a:buFont typeface="Symbol" panose="05050102010706020507" pitchFamily="18" charset="2"/>
              <a:buChar char=""/>
            </a:pPr>
            <a:r>
              <a:rPr lang="pt-PT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Possibilidade de inserir mais veículos </a:t>
            </a:r>
            <a:br>
              <a:rPr lang="pt-PT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PT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forma personalizada</a:t>
            </a:r>
            <a:endParaRPr lang="pt-PT" sz="1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Pode adicionar até 6 veículos elétricos. </a:t>
            </a:r>
            <a:b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Cada veículo adicionado permite filtrar a pesquisa </a:t>
            </a:r>
            <a:b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de postos adequados</a:t>
            </a:r>
            <a:r>
              <a:rPr lang="pt-P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às suas características </a:t>
            </a:r>
            <a:b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(o que permite poupar tempo e dinheiro).</a:t>
            </a:r>
          </a:p>
          <a:p>
            <a:pPr marL="342900" lvl="0" indent="-342900">
              <a:lnSpc>
                <a:spcPts val="1700"/>
              </a:lnSpc>
              <a:buFont typeface="Symbol" panose="05050102010706020507" pitchFamily="18" charset="2"/>
              <a:buChar char=""/>
            </a:pPr>
            <a:r>
              <a:rPr lang="pt-PT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Gestão de postos favoritos</a:t>
            </a:r>
            <a:r>
              <a:rPr lang="pt-PT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spcAft>
                <a:spcPts val="1200"/>
              </a:spcAft>
            </a:pPr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Possibilidade de adicionar postos à lista de favoritos </a:t>
            </a:r>
            <a:b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e de o fazer em função do veículo específico.</a:t>
            </a:r>
          </a:p>
          <a:p>
            <a:pPr marL="342900" lvl="0" indent="-342900">
              <a:lnSpc>
                <a:spcPts val="1700"/>
              </a:lnSpc>
              <a:buFont typeface="Symbol" panose="05050102010706020507" pitchFamily="18" charset="2"/>
              <a:buChar char=""/>
            </a:pPr>
            <a:r>
              <a:rPr lang="pt-PT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Ativação de funções de percurso</a:t>
            </a:r>
            <a:r>
              <a:rPr lang="pt-PT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PT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próprio telemóvel </a:t>
            </a:r>
            <a:endParaRPr lang="pt-PT" sz="1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pt-P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Indicação </a:t>
            </a:r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percursos de postos de carregamento </a:t>
            </a:r>
            <a:b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favoritos a partir da sua app de navegação</a:t>
            </a:r>
            <a:r>
              <a:rPr lang="pt-P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t-PT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1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Gestão</a:t>
            </a:r>
            <a:r>
              <a:rPr lang="en-US" sz="16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financeira</a:t>
            </a:r>
            <a:endParaRPr lang="pt-PT" sz="1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Acesso a estatísticas de carregamentos, custos, </a:t>
            </a:r>
            <a:b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gestão e arquivo de faturas de carregamento.</a:t>
            </a:r>
          </a:p>
          <a:p>
            <a:r>
              <a:rPr lang="pt-PT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A76FF1B-F2B5-3F3A-1836-4B8C5A9C9601}"/>
              </a:ext>
            </a:extLst>
          </p:cNvPr>
          <p:cNvSpPr txBox="1">
            <a:spLocks/>
          </p:cNvSpPr>
          <p:nvPr/>
        </p:nvSpPr>
        <p:spPr bwMode="auto">
          <a:xfrm>
            <a:off x="462084" y="221768"/>
            <a:ext cx="10486339" cy="865187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GB" sz="2400" b="1" i="0" dirty="0">
                <a:latin typeface="Arial" panose="020B0604020202020204" pitchFamily="34" charset="0"/>
                <a:cs typeface="Arial" panose="020B0604020202020204" pitchFamily="34" charset="0"/>
              </a:rPr>
              <a:t>ACP Electric </a:t>
            </a:r>
            <a:r>
              <a:rPr lang="en-GB" sz="2400" i="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GB" sz="2400" i="0" dirty="0" err="1">
                <a:latin typeface="Arial" panose="020B0604020202020204" pitchFamily="34" charset="0"/>
                <a:cs typeface="Arial" panose="020B0604020202020204" pitchFamily="34" charset="0"/>
              </a:rPr>
              <a:t>Experiência</a:t>
            </a:r>
            <a:r>
              <a:rPr lang="en-GB" sz="24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i="0" dirty="0" err="1">
                <a:latin typeface="Arial" panose="020B0604020202020204" pitchFamily="34" charset="0"/>
                <a:cs typeface="Arial" panose="020B0604020202020204" pitchFamily="34" charset="0"/>
              </a:rPr>
              <a:t>personalizável</a:t>
            </a:r>
            <a:endParaRPr lang="en-GB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142A197-1562-4EE8-930C-44905B25D7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6969" y="264449"/>
            <a:ext cx="4545765" cy="637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37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2EA8BE3D-A12F-CC43-9AE3-8D96AD29FEAD}"/>
              </a:ext>
            </a:extLst>
          </p:cNvPr>
          <p:cNvSpPr/>
          <p:nvPr/>
        </p:nvSpPr>
        <p:spPr>
          <a:xfrm>
            <a:off x="0" y="-1"/>
            <a:ext cx="12192000" cy="865187"/>
          </a:xfrm>
          <a:prstGeom prst="rect">
            <a:avLst/>
          </a:prstGeom>
          <a:solidFill>
            <a:srgbClr val="D1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BDD82CC-BDD6-2248-AFCD-ADAB18EE3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8340" y="127402"/>
            <a:ext cx="706435" cy="62224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B59BBB9-0F8D-0811-93A8-4E4634A956BC}"/>
              </a:ext>
            </a:extLst>
          </p:cNvPr>
          <p:cNvSpPr txBox="1"/>
          <p:nvPr/>
        </p:nvSpPr>
        <p:spPr>
          <a:xfrm>
            <a:off x="746782" y="1538566"/>
            <a:ext cx="4829107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PT" b="1" dirty="0">
                <a:solidFill>
                  <a:srgbClr val="C00000"/>
                </a:solidFill>
                <a:latin typeface="Arial"/>
                <a:cs typeface="Arial"/>
              </a:rPr>
              <a:t>Tarifário ACP </a:t>
            </a:r>
            <a:r>
              <a:rPr lang="pt-PT" b="1" dirty="0" err="1">
                <a:solidFill>
                  <a:srgbClr val="C00000"/>
                </a:solidFill>
                <a:latin typeface="Arial"/>
                <a:cs typeface="Arial"/>
              </a:rPr>
              <a:t>Electric</a:t>
            </a:r>
            <a:r>
              <a:rPr lang="pt-PT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pt-PT" b="1" dirty="0" err="1">
                <a:solidFill>
                  <a:srgbClr val="C00000"/>
                </a:solidFill>
                <a:latin typeface="Arial"/>
                <a:cs typeface="Arial"/>
              </a:rPr>
              <a:t>by</a:t>
            </a:r>
            <a:r>
              <a:rPr lang="pt-PT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pt-PT" b="1" dirty="0" err="1">
                <a:solidFill>
                  <a:srgbClr val="C00000"/>
                </a:solidFill>
                <a:latin typeface="Arial"/>
                <a:cs typeface="Arial"/>
              </a:rPr>
              <a:t>Evio</a:t>
            </a:r>
            <a:b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PT" sz="1600" b="0" i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A76FF1B-F2B5-3F3A-1836-4B8C5A9C9601}"/>
              </a:ext>
            </a:extLst>
          </p:cNvPr>
          <p:cNvSpPr txBox="1">
            <a:spLocks/>
          </p:cNvSpPr>
          <p:nvPr/>
        </p:nvSpPr>
        <p:spPr bwMode="auto">
          <a:xfrm>
            <a:off x="462084" y="221768"/>
            <a:ext cx="10486339" cy="865187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GB" sz="2400" b="1" i="0" dirty="0">
                <a:latin typeface="Arial" panose="020B0604020202020204" pitchFamily="34" charset="0"/>
                <a:cs typeface="Arial" panose="020B0604020202020204" pitchFamily="34" charset="0"/>
              </a:rPr>
              <a:t>ACP Electric </a:t>
            </a:r>
            <a:r>
              <a:rPr lang="en-GB" sz="2400" i="0" dirty="0">
                <a:latin typeface="Arial" panose="020B0604020202020204" pitchFamily="34" charset="0"/>
                <a:cs typeface="Arial" panose="020B0604020202020204" pitchFamily="34" charset="0"/>
              </a:rPr>
              <a:t>| Uma app para </a:t>
            </a:r>
            <a:r>
              <a:rPr lang="en-GB" sz="2400" i="0" dirty="0" err="1"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endParaRPr lang="en-GB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64AEB4A-8213-8DD4-0045-C5FE47370453}"/>
              </a:ext>
            </a:extLst>
          </p:cNvPr>
          <p:cNvSpPr txBox="1"/>
          <p:nvPr/>
        </p:nvSpPr>
        <p:spPr>
          <a:xfrm>
            <a:off x="328519" y="5743148"/>
            <a:ext cx="11332650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sz="1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 Os preços apresentados já incluem tarifas de acesso à rede de mobilidade elétrica em vigor (de -0,0772€/kWh em MT Fora de Vazio, -0,1125€/kWh em MT Vazio, -0,0650€/kWh</a:t>
            </a:r>
            <a:br>
              <a:rPr lang="pt-PT" sz="1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em BT Fora de Vazio e -0,1125€/kWh em BT Vazio), apoio público de 0,1902€/carregamento (Despacho 14724-A/2022) e imposto especial de consumo de 0,001€/kWh.</a:t>
            </a:r>
            <a:br>
              <a:rPr lang="pt-PT" sz="1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PT" sz="1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** Períodos horários de Vazio e Fora de Vazio, do ciclo diário, opção </a:t>
            </a:r>
            <a:r>
              <a:rPr lang="pt-PT" sz="11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bi-horária</a:t>
            </a:r>
            <a:r>
              <a:rPr lang="pt-PT" sz="1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em Portugal Continental, horários das ilhas </a:t>
            </a:r>
            <a:r>
              <a:rPr lang="pt-PT" sz="1100" b="0" i="0" u="none" strike="noStrike" dirty="0">
                <a:solidFill>
                  <a:srgbClr val="F0050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disponíveis na ERSE</a:t>
            </a:r>
            <a:r>
              <a:rPr lang="pt-PT" sz="11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ts val="1700"/>
              </a:lnSpc>
              <a:buFont typeface="Symbol" panose="05050102010706020507" pitchFamily="18" charset="2"/>
              <a:buChar char=""/>
            </a:pPr>
            <a:endParaRPr lang="pt-PT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2CAC694-132D-1000-776A-F5D28697E4F0}"/>
              </a:ext>
            </a:extLst>
          </p:cNvPr>
          <p:cNvSpPr txBox="1"/>
          <p:nvPr/>
        </p:nvSpPr>
        <p:spPr>
          <a:xfrm>
            <a:off x="6314662" y="2860122"/>
            <a:ext cx="51297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estes valores somam-se uma componente </a:t>
            </a:r>
            <a:br>
              <a:rPr lang="pt-PT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ativação de 0,15€/carregamento e o IVA.</a:t>
            </a:r>
            <a:b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 valores incluem todas as tarifas, taxas, </a:t>
            </a:r>
            <a:br>
              <a:rPr lang="pt-PT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impostos*, cartão virtual e app móvel.</a:t>
            </a:r>
            <a:b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Sem custo de adesão, sem fidelização. </a:t>
            </a:r>
            <a:br>
              <a:rPr lang="pt-PT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Energia 100% verde, sem emissões de CO2.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626F22-D9F1-9E7E-866F-D60CC7811552}"/>
              </a:ext>
            </a:extLst>
          </p:cNvPr>
          <p:cNvSpPr/>
          <p:nvPr/>
        </p:nvSpPr>
        <p:spPr>
          <a:xfrm>
            <a:off x="3431082" y="2591472"/>
            <a:ext cx="2383604" cy="238360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E25B89-1435-88A6-82C1-E8DE9CDEB577}"/>
              </a:ext>
            </a:extLst>
          </p:cNvPr>
          <p:cNvSpPr/>
          <p:nvPr/>
        </p:nvSpPr>
        <p:spPr>
          <a:xfrm>
            <a:off x="694109" y="2591472"/>
            <a:ext cx="2383604" cy="2383604"/>
          </a:xfrm>
          <a:prstGeom prst="ellipse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4520A1E-FAE0-7A46-266D-8158FBEDA4ED}"/>
              </a:ext>
            </a:extLst>
          </p:cNvPr>
          <p:cNvSpPr txBox="1"/>
          <p:nvPr/>
        </p:nvSpPr>
        <p:spPr>
          <a:xfrm>
            <a:off x="3527636" y="3429376"/>
            <a:ext cx="20904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0,0868€/kWh </a:t>
            </a:r>
          </a:p>
          <a:p>
            <a:pPr algn="ctr"/>
            <a:r>
              <a:rPr lang="pt-PT" sz="2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 Vazio</a:t>
            </a:r>
            <a:br>
              <a:rPr lang="pt-PT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período noturno </a:t>
            </a:r>
          </a:p>
          <a:p>
            <a:pPr algn="ctr"/>
            <a:r>
              <a:rPr lang="pt-PT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das 22h às 8h**</a:t>
            </a:r>
            <a:br>
              <a:rPr lang="pt-P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PT" sz="16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E853CC7-02D9-0D7C-93AF-A1236A6AF63E}"/>
              </a:ext>
            </a:extLst>
          </p:cNvPr>
          <p:cNvSpPr txBox="1"/>
          <p:nvPr/>
        </p:nvSpPr>
        <p:spPr>
          <a:xfrm>
            <a:off x="927339" y="3484268"/>
            <a:ext cx="191714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60"/>
              </a:lnSpc>
            </a:pPr>
            <a:r>
              <a:rPr lang="pt-PT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0,1307€/kWh </a:t>
            </a:r>
          </a:p>
          <a:p>
            <a:pPr algn="ctr">
              <a:lnSpc>
                <a:spcPts val="1960"/>
              </a:lnSpc>
            </a:pPr>
            <a:r>
              <a:rPr lang="pt-PT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Fora de Vazio</a:t>
            </a:r>
            <a:br>
              <a:rPr lang="pt-PT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durante o dia, </a:t>
            </a:r>
            <a:br>
              <a:rPr lang="pt-PT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das 8h às 22h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9554E1E-81D0-CF99-CE2B-D5BA954D4B6B}"/>
              </a:ext>
            </a:extLst>
          </p:cNvPr>
          <p:cNvSpPr txBox="1"/>
          <p:nvPr/>
        </p:nvSpPr>
        <p:spPr>
          <a:xfrm>
            <a:off x="-6043612" y="1190808"/>
            <a:ext cx="4829107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Tarifário ACP </a:t>
            </a:r>
            <a:r>
              <a:rPr lang="pt-P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pt-P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P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Evio</a:t>
            </a:r>
            <a:b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Preço da energia muito competitivo, de:</a:t>
            </a:r>
            <a:br>
              <a:rPr lang="pt-P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PT" sz="1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PT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0,0868€/kWh em Vazio</a:t>
            </a:r>
            <a:br>
              <a:rPr lang="pt-PT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período noturno das 22h às 8h00**</a:t>
            </a:r>
            <a:br>
              <a:rPr lang="pt-P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PT" sz="16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t-PT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0,1307€/kWh Fora de Vazio</a:t>
            </a:r>
            <a:br>
              <a:rPr lang="pt-PT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pt-P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durante o dia, das 8h às 22h</a:t>
            </a:r>
          </a:p>
        </p:txBody>
      </p:sp>
      <p:pic>
        <p:nvPicPr>
          <p:cNvPr id="15" name="Gráfico 14" descr="Sol com preenchimento sólido">
            <a:extLst>
              <a:ext uri="{FF2B5EF4-FFF2-40B4-BE49-F238E27FC236}">
                <a16:creationId xmlns:a16="http://schemas.microsoft.com/office/drawing/2014/main" id="{58E45B63-A2EA-9B8D-5FFE-3261080932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70594" y="2782776"/>
            <a:ext cx="630634" cy="630634"/>
          </a:xfrm>
          <a:prstGeom prst="rect">
            <a:avLst/>
          </a:prstGeom>
        </p:spPr>
      </p:pic>
      <p:pic>
        <p:nvPicPr>
          <p:cNvPr id="17" name="Gráfico 16" descr="Lua com preenchimento sólido">
            <a:extLst>
              <a:ext uri="{FF2B5EF4-FFF2-40B4-BE49-F238E27FC236}">
                <a16:creationId xmlns:a16="http://schemas.microsoft.com/office/drawing/2014/main" id="{CBE1B2E3-FCAF-55EF-B277-73F827094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30929" y="2806138"/>
            <a:ext cx="583910" cy="58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54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m carro, pessoa, roda, assento de automóvel&#10;&#10;Descrição gerada automaticamente">
            <a:extLst>
              <a:ext uri="{FF2B5EF4-FFF2-40B4-BE49-F238E27FC236}">
                <a16:creationId xmlns:a16="http://schemas.microsoft.com/office/drawing/2014/main" id="{0F19A441-C769-3370-9A3A-4CA4780E41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3D5F5818-086A-5446-8916-B030BE7BE9C9}"/>
              </a:ext>
            </a:extLst>
          </p:cNvPr>
          <p:cNvSpPr/>
          <p:nvPr/>
        </p:nvSpPr>
        <p:spPr>
          <a:xfrm>
            <a:off x="0" y="-1"/>
            <a:ext cx="12192000" cy="865187"/>
          </a:xfrm>
          <a:prstGeom prst="rect">
            <a:avLst/>
          </a:prstGeom>
          <a:solidFill>
            <a:srgbClr val="D1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D1D9869-82A0-7A49-804C-AFD1DF6574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biLevel thresh="25000"/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003" r="1"/>
          <a:stretch/>
        </p:blipFill>
        <p:spPr>
          <a:xfrm>
            <a:off x="0" y="3429000"/>
            <a:ext cx="4490977" cy="2741753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1F8547B1-A290-2641-8A98-FD23E679C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55" y="3463972"/>
            <a:ext cx="4239453" cy="272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76225" defTabSz="784225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784225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784225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784225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784225"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784225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rgbClr val="FF66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pt-PT" altLang="pt-PT" sz="2000" b="1" i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800" b="1" i="0" dirty="0" err="1">
                <a:solidFill>
                  <a:schemeClr val="tx1"/>
                </a:solidFill>
                <a:cs typeface="Arial" panose="020B0604020202020204" pitchFamily="34" charset="0"/>
              </a:rPr>
              <a:t>Desconto</a:t>
            </a:r>
            <a:r>
              <a:rPr lang="en-GB" sz="1800" b="1" i="0" dirty="0">
                <a:solidFill>
                  <a:schemeClr val="tx1"/>
                </a:solidFill>
                <a:cs typeface="Arial" panose="020B0604020202020204" pitchFamily="34" charset="0"/>
              </a:rPr>
              <a:t> especial para </a:t>
            </a:r>
            <a:r>
              <a:rPr lang="en-GB" sz="1800" b="1" i="0" dirty="0" err="1">
                <a:solidFill>
                  <a:schemeClr val="tx1"/>
                </a:solidFill>
                <a:cs typeface="Arial" panose="020B0604020202020204" pitchFamily="34" charset="0"/>
              </a:rPr>
              <a:t>sócios</a:t>
            </a:r>
            <a:r>
              <a:rPr lang="en-GB" sz="1800" b="1" i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GB" sz="2800" b="1" i="0" dirty="0">
                <a:solidFill>
                  <a:srgbClr val="C00000"/>
                </a:solidFill>
                <a:cs typeface="Arial" panose="020B0604020202020204" pitchFamily="34" charset="0"/>
              </a:rPr>
              <a:t>15% </a:t>
            </a:r>
            <a:r>
              <a:rPr lang="en-GB" sz="2800" b="1" i="0" dirty="0" err="1">
                <a:solidFill>
                  <a:srgbClr val="C00000"/>
                </a:solidFill>
                <a:cs typeface="Arial" panose="020B0604020202020204" pitchFamily="34" charset="0"/>
              </a:rPr>
              <a:t>sobre</a:t>
            </a:r>
            <a:r>
              <a:rPr lang="en-GB" sz="2800" b="1" i="0" dirty="0">
                <a:solidFill>
                  <a:srgbClr val="C00000"/>
                </a:solidFill>
                <a:cs typeface="Arial" panose="020B0604020202020204" pitchFamily="34" charset="0"/>
              </a:rPr>
              <a:t> a </a:t>
            </a:r>
            <a:r>
              <a:rPr lang="en-GB" sz="2800" b="1" i="0" dirty="0" err="1">
                <a:solidFill>
                  <a:srgbClr val="C00000"/>
                </a:solidFill>
                <a:cs typeface="Arial" panose="020B0604020202020204" pitchFamily="34" charset="0"/>
              </a:rPr>
              <a:t>tarifa</a:t>
            </a:r>
            <a:r>
              <a:rPr lang="en-GB" sz="2800" b="1" i="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br>
              <a:rPr lang="en-GB" sz="2800" b="1" i="0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en-GB" sz="2800" b="1" i="0" dirty="0">
                <a:solidFill>
                  <a:srgbClr val="C00000"/>
                </a:solidFill>
                <a:cs typeface="Arial" panose="020B0604020202020204" pitchFamily="34" charset="0"/>
              </a:rPr>
              <a:t>de </a:t>
            </a:r>
            <a:r>
              <a:rPr lang="en-GB" sz="2800" b="1" i="0" dirty="0" err="1">
                <a:solidFill>
                  <a:srgbClr val="C00000"/>
                </a:solidFill>
                <a:cs typeface="Arial" panose="020B0604020202020204" pitchFamily="34" charset="0"/>
              </a:rPr>
              <a:t>eletricidade</a:t>
            </a:r>
            <a:endParaRPr lang="en-GB" sz="2800" b="1" i="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GB" sz="160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PT" altLang="pt-PT" sz="1800" i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pt-PT" altLang="pt-PT" sz="1800" i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17EF928D-0C9D-014C-88D8-DB895199DA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8340" y="127402"/>
            <a:ext cx="706435" cy="62224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FDC1CCB-F31B-AB3C-49C5-76E0AD206FD9}"/>
              </a:ext>
            </a:extLst>
          </p:cNvPr>
          <p:cNvSpPr txBox="1">
            <a:spLocks/>
          </p:cNvSpPr>
          <p:nvPr/>
        </p:nvSpPr>
        <p:spPr bwMode="auto">
          <a:xfrm>
            <a:off x="462084" y="221768"/>
            <a:ext cx="10486339" cy="865187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</a:extLst>
        </p:spPr>
        <p:txBody>
          <a:bodyPr lIns="91440" tIns="45720" rIns="91440" bIns="45720" anchor="t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GB" sz="2400" b="1" i="0" dirty="0">
                <a:latin typeface="Arial"/>
                <a:cs typeface="Arial"/>
              </a:rPr>
              <a:t>ACP Electric </a:t>
            </a:r>
            <a:r>
              <a:rPr lang="en-GB" sz="2400" i="0" dirty="0">
                <a:latin typeface="Arial"/>
                <a:cs typeface="Arial"/>
              </a:rPr>
              <a:t>| </a:t>
            </a:r>
            <a:r>
              <a:rPr lang="en-GB" sz="2400" i="0" dirty="0" err="1">
                <a:latin typeface="Arial"/>
                <a:cs typeface="Arial"/>
              </a:rPr>
              <a:t>Desconto</a:t>
            </a:r>
            <a:r>
              <a:rPr lang="en-GB" sz="2400" i="0" dirty="0">
                <a:latin typeface="Arial"/>
                <a:cs typeface="Arial"/>
              </a:rPr>
              <a:t> para </a:t>
            </a:r>
            <a:r>
              <a:rPr lang="en-GB" sz="2400" i="0" dirty="0" err="1">
                <a:latin typeface="Arial"/>
                <a:cs typeface="Arial"/>
              </a:rPr>
              <a:t>sócios</a:t>
            </a:r>
            <a:r>
              <a:rPr lang="en-GB" sz="2400" i="0" dirty="0">
                <a:latin typeface="Arial"/>
                <a:cs typeface="Arial"/>
              </a:rPr>
              <a:t> </a:t>
            </a:r>
            <a:endParaRPr lang="en-GB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316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2EA8BE3D-A12F-CC43-9AE3-8D96AD29FEAD}"/>
              </a:ext>
            </a:extLst>
          </p:cNvPr>
          <p:cNvSpPr/>
          <p:nvPr/>
        </p:nvSpPr>
        <p:spPr>
          <a:xfrm>
            <a:off x="0" y="-1"/>
            <a:ext cx="12192000" cy="865187"/>
          </a:xfrm>
          <a:prstGeom prst="rect">
            <a:avLst/>
          </a:prstGeom>
          <a:solidFill>
            <a:srgbClr val="D121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BDD82CC-BDD6-2248-AFCD-ADAB18EE3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8340" y="127402"/>
            <a:ext cx="706435" cy="62224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A76FF1B-F2B5-3F3A-1836-4B8C5A9C9601}"/>
              </a:ext>
            </a:extLst>
          </p:cNvPr>
          <p:cNvSpPr txBox="1">
            <a:spLocks/>
          </p:cNvSpPr>
          <p:nvPr/>
        </p:nvSpPr>
        <p:spPr bwMode="auto">
          <a:xfrm>
            <a:off x="447225" y="180100"/>
            <a:ext cx="10486339" cy="865187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</a:extLst>
        </p:spPr>
        <p:txBody>
          <a:bodyPr lIns="91440" tIns="45720" rIns="91440" bIns="45720" anchor="t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>
              <a:defRPr/>
            </a:pPr>
            <a:r>
              <a:rPr lang="en-GB" sz="2400" b="1" i="0" dirty="0">
                <a:latin typeface="Arial"/>
                <a:cs typeface="Arial"/>
              </a:rPr>
              <a:t>ACP Electric </a:t>
            </a:r>
            <a:r>
              <a:rPr lang="en-GB" sz="2400" i="0" dirty="0">
                <a:latin typeface="Arial"/>
                <a:cs typeface="Arial"/>
              </a:rPr>
              <a:t>| </a:t>
            </a:r>
            <a:r>
              <a:rPr lang="en-GB" sz="2400" i="0" dirty="0" err="1">
                <a:latin typeface="Arial"/>
                <a:cs typeface="Arial"/>
              </a:rPr>
              <a:t>Em</a:t>
            </a:r>
            <a:r>
              <a:rPr lang="en-GB" sz="2400" i="0" dirty="0">
                <a:latin typeface="Arial"/>
                <a:cs typeface="Arial"/>
              </a:rPr>
              <a:t> Portugal e </a:t>
            </a:r>
            <a:r>
              <a:rPr lang="en-GB" sz="2400" i="0" dirty="0" err="1">
                <a:latin typeface="Arial"/>
                <a:cs typeface="Arial"/>
              </a:rPr>
              <a:t>na</a:t>
            </a:r>
            <a:r>
              <a:rPr lang="en-GB" sz="2400" i="0" dirty="0">
                <a:latin typeface="Arial"/>
                <a:cs typeface="Arial"/>
              </a:rPr>
              <a:t> Europa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2CAC694-132D-1000-776A-F5D28697E4F0}"/>
              </a:ext>
            </a:extLst>
          </p:cNvPr>
          <p:cNvSpPr txBox="1"/>
          <p:nvPr/>
        </p:nvSpPr>
        <p:spPr>
          <a:xfrm>
            <a:off x="6314662" y="2860122"/>
            <a:ext cx="5129783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PT" dirty="0">
                <a:solidFill>
                  <a:srgbClr val="333333"/>
                </a:solidFill>
                <a:latin typeface="Arial"/>
                <a:cs typeface="Arial"/>
              </a:rPr>
              <a:t>Acordo</a:t>
            </a:r>
            <a:r>
              <a:rPr lang="pt-PT" i="0" dirty="0">
                <a:solidFill>
                  <a:srgbClr val="333333"/>
                </a:solidFill>
                <a:effectLst/>
                <a:latin typeface="Arial"/>
                <a:cs typeface="Arial"/>
              </a:rPr>
              <a:t> de </a:t>
            </a:r>
            <a:r>
              <a:rPr lang="pt-PT" dirty="0">
                <a:solidFill>
                  <a:srgbClr val="333333"/>
                </a:solidFill>
                <a:latin typeface="Arial"/>
                <a:cs typeface="Arial"/>
              </a:rPr>
              <a:t>roaming</a:t>
            </a:r>
            <a:r>
              <a:rPr lang="pt-PT" i="0" dirty="0">
                <a:solidFill>
                  <a:srgbClr val="333333"/>
                </a:solidFill>
                <a:effectLst/>
                <a:latin typeface="Arial"/>
                <a:cs typeface="Arial"/>
              </a:rPr>
              <a:t> com diversos operadores</a:t>
            </a:r>
            <a:r>
              <a:rPr lang="pt-PT" dirty="0">
                <a:solidFill>
                  <a:srgbClr val="333333"/>
                </a:solidFill>
                <a:latin typeface="Arial"/>
                <a:cs typeface="Arial"/>
              </a:rPr>
              <a:t> </a:t>
            </a:r>
            <a:r>
              <a:rPr lang="pt-PT" i="0" dirty="0">
                <a:solidFill>
                  <a:srgbClr val="333333"/>
                </a:solidFill>
                <a:effectLst/>
                <a:latin typeface="Arial"/>
                <a:cs typeface="Arial"/>
              </a:rPr>
              <a:t> permite fazer viagens com a aplicação ACP </a:t>
            </a:r>
            <a:r>
              <a:rPr lang="pt-PT" i="0" dirty="0" err="1">
                <a:solidFill>
                  <a:srgbClr val="333333"/>
                </a:solidFill>
                <a:effectLst/>
                <a:latin typeface="Arial"/>
                <a:cs typeface="Arial"/>
              </a:rPr>
              <a:t>Electric</a:t>
            </a:r>
            <a:r>
              <a:rPr lang="pt-PT" dirty="0">
                <a:solidFill>
                  <a:srgbClr val="333333"/>
                </a:solidFill>
                <a:latin typeface="Arial"/>
                <a:cs typeface="Arial"/>
              </a:rPr>
              <a:t> em vários países europeus sem necessidade de contratar novos operadores </a:t>
            </a:r>
            <a:endParaRPr lang="pt-PT" dirty="0"/>
          </a:p>
          <a:p>
            <a:pPr algn="l"/>
            <a:endParaRPr lang="pt-PT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pt-PT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E853CC7-02D9-0D7C-93AF-A1236A6AF63E}"/>
              </a:ext>
            </a:extLst>
          </p:cNvPr>
          <p:cNvSpPr txBox="1"/>
          <p:nvPr/>
        </p:nvSpPr>
        <p:spPr>
          <a:xfrm>
            <a:off x="927339" y="3484268"/>
            <a:ext cx="1917144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60"/>
              </a:lnSpc>
            </a:pPr>
            <a:r>
              <a:rPr lang="pt-PT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01307€/kWh </a:t>
            </a:r>
          </a:p>
          <a:p>
            <a:pPr algn="ctr">
              <a:lnSpc>
                <a:spcPts val="1960"/>
              </a:lnSpc>
            </a:pPr>
            <a:r>
              <a:rPr lang="pt-PT" sz="2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Fora de Vazio</a:t>
            </a:r>
            <a:br>
              <a:rPr lang="pt-PT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durante o dia, </a:t>
            </a:r>
            <a:br>
              <a:rPr lang="pt-PT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das 8h às 22h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9554E1E-81D0-CF99-CE2B-D5BA954D4B6B}"/>
              </a:ext>
            </a:extLst>
          </p:cNvPr>
          <p:cNvSpPr txBox="1"/>
          <p:nvPr/>
        </p:nvSpPr>
        <p:spPr>
          <a:xfrm>
            <a:off x="-6043612" y="1190808"/>
            <a:ext cx="4829107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P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Tarifário ACP </a:t>
            </a:r>
            <a:r>
              <a:rPr lang="pt-P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  <a:r>
              <a:rPr lang="pt-P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P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Evio</a:t>
            </a:r>
            <a:b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Preço da energia muito competitivo, de:</a:t>
            </a:r>
            <a:br>
              <a:rPr lang="pt-P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PT" sz="1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PT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0,0868€/kWh em Vazio</a:t>
            </a:r>
            <a:br>
              <a:rPr lang="pt-PT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período noturno das 22h às 8h00**</a:t>
            </a:r>
            <a:br>
              <a:rPr lang="pt-P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PT" sz="16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1960"/>
              </a:lnSpc>
              <a:buFont typeface="Arial" panose="020B0604020202020204" pitchFamily="34" charset="0"/>
              <a:buChar char="•"/>
            </a:pPr>
            <a:r>
              <a:rPr lang="pt-PT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0,1307€/kWh Fora de Vazio</a:t>
            </a:r>
            <a:br>
              <a:rPr lang="pt-PT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pt-PT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durante o dia, das 8h às 22h</a:t>
            </a:r>
          </a:p>
        </p:txBody>
      </p:sp>
      <p:pic>
        <p:nvPicPr>
          <p:cNvPr id="14" name="Picture 13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AF6E1E54-AA4F-A0AE-417E-83378617CB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66" y="1045287"/>
            <a:ext cx="2508415" cy="5428467"/>
          </a:xfrm>
          <a:prstGeom prst="rect">
            <a:avLst/>
          </a:prstGeom>
        </p:spPr>
      </p:pic>
      <p:sp>
        <p:nvSpPr>
          <p:cNvPr id="16" name="CaixaDeTexto 2">
            <a:extLst>
              <a:ext uri="{FF2B5EF4-FFF2-40B4-BE49-F238E27FC236}">
                <a16:creationId xmlns:a16="http://schemas.microsoft.com/office/drawing/2014/main" id="{8F324812-C20C-D134-12A4-F33FA149B417}"/>
              </a:ext>
            </a:extLst>
          </p:cNvPr>
          <p:cNvSpPr txBox="1"/>
          <p:nvPr/>
        </p:nvSpPr>
        <p:spPr>
          <a:xfrm>
            <a:off x="6004582" y="1554877"/>
            <a:ext cx="5740193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PT" b="1" dirty="0">
                <a:solidFill>
                  <a:srgbClr val="C00000"/>
                </a:solidFill>
                <a:latin typeface="Arial"/>
                <a:cs typeface="Arial"/>
              </a:rPr>
              <a:t>Viajar pela Europa com ACP </a:t>
            </a:r>
            <a:r>
              <a:rPr lang="pt-PT" b="1" dirty="0" err="1">
                <a:solidFill>
                  <a:srgbClr val="C00000"/>
                </a:solidFill>
                <a:latin typeface="Arial"/>
                <a:cs typeface="Arial"/>
              </a:rPr>
              <a:t>Electric</a:t>
            </a:r>
            <a:r>
              <a:rPr lang="pt-PT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pt-PT" b="1" dirty="0" err="1">
                <a:solidFill>
                  <a:srgbClr val="C00000"/>
                </a:solidFill>
                <a:latin typeface="Arial"/>
                <a:cs typeface="Arial"/>
              </a:rPr>
              <a:t>by</a:t>
            </a:r>
            <a:r>
              <a:rPr lang="pt-PT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pt-PT" b="1" dirty="0" err="1">
                <a:solidFill>
                  <a:srgbClr val="C00000"/>
                </a:solidFill>
                <a:latin typeface="Arial"/>
                <a:cs typeface="Arial"/>
              </a:rPr>
              <a:t>Evio</a:t>
            </a:r>
            <a:b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PT" sz="16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2574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1131</Words>
  <Application>Microsoft Office PowerPoint</Application>
  <PresentationFormat>Ecrã Panorâmico</PresentationFormat>
  <Paragraphs>122</Paragraphs>
  <Slides>11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1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Teresa Carvalho</dc:creator>
  <cp:lastModifiedBy>Elsa Serra</cp:lastModifiedBy>
  <cp:revision>108</cp:revision>
  <cp:lastPrinted>2023-05-13T12:44:10Z</cp:lastPrinted>
  <dcterms:created xsi:type="dcterms:W3CDTF">2023-03-14T20:32:46Z</dcterms:created>
  <dcterms:modified xsi:type="dcterms:W3CDTF">2023-05-30T10:44:09Z</dcterms:modified>
</cp:coreProperties>
</file>